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60" r:id="rId1"/>
    <p:sldMasterId id="2147483945" r:id="rId2"/>
  </p:sldMasterIdLst>
  <p:notesMasterIdLst>
    <p:notesMasterId r:id="rId64"/>
  </p:notesMasterIdLst>
  <p:handoutMasterIdLst>
    <p:handoutMasterId r:id="rId65"/>
  </p:handoutMasterIdLst>
  <p:sldIdLst>
    <p:sldId id="812" r:id="rId3"/>
    <p:sldId id="903" r:id="rId4"/>
    <p:sldId id="871" r:id="rId5"/>
    <p:sldId id="904" r:id="rId6"/>
    <p:sldId id="932" r:id="rId7"/>
    <p:sldId id="964" r:id="rId8"/>
    <p:sldId id="873" r:id="rId9"/>
    <p:sldId id="874" r:id="rId10"/>
    <p:sldId id="1029" r:id="rId11"/>
    <p:sldId id="908" r:id="rId12"/>
    <p:sldId id="1030" r:id="rId13"/>
    <p:sldId id="965" r:id="rId14"/>
    <p:sldId id="875" r:id="rId15"/>
    <p:sldId id="877" r:id="rId16"/>
    <p:sldId id="500" r:id="rId17"/>
    <p:sldId id="786" r:id="rId18"/>
    <p:sldId id="791" r:id="rId19"/>
    <p:sldId id="912" r:id="rId20"/>
    <p:sldId id="991" r:id="rId21"/>
    <p:sldId id="992" r:id="rId22"/>
    <p:sldId id="993" r:id="rId23"/>
    <p:sldId id="994" r:id="rId24"/>
    <p:sldId id="995" r:id="rId25"/>
    <p:sldId id="996" r:id="rId26"/>
    <p:sldId id="997" r:id="rId27"/>
    <p:sldId id="913" r:id="rId28"/>
    <p:sldId id="998" r:id="rId29"/>
    <p:sldId id="999" r:id="rId30"/>
    <p:sldId id="1001" r:id="rId31"/>
    <p:sldId id="1002" r:id="rId32"/>
    <p:sldId id="1003" r:id="rId33"/>
    <p:sldId id="1004" r:id="rId34"/>
    <p:sldId id="1005" r:id="rId35"/>
    <p:sldId id="1006" r:id="rId36"/>
    <p:sldId id="1007" r:id="rId37"/>
    <p:sldId id="1008" r:id="rId38"/>
    <p:sldId id="1009" r:id="rId39"/>
    <p:sldId id="1010" r:id="rId40"/>
    <p:sldId id="1011" r:id="rId41"/>
    <p:sldId id="1012" r:id="rId42"/>
    <p:sldId id="1013" r:id="rId43"/>
    <p:sldId id="1014" r:id="rId44"/>
    <p:sldId id="1015" r:id="rId45"/>
    <p:sldId id="1016" r:id="rId46"/>
    <p:sldId id="1018" r:id="rId47"/>
    <p:sldId id="1017" r:id="rId48"/>
    <p:sldId id="1019" r:id="rId49"/>
    <p:sldId id="1021" r:id="rId50"/>
    <p:sldId id="1022" r:id="rId51"/>
    <p:sldId id="1023" r:id="rId52"/>
    <p:sldId id="1025" r:id="rId53"/>
    <p:sldId id="1024" r:id="rId54"/>
    <p:sldId id="1026" r:id="rId55"/>
    <p:sldId id="1027" r:id="rId56"/>
    <p:sldId id="1028" r:id="rId57"/>
    <p:sldId id="883" r:id="rId58"/>
    <p:sldId id="946" r:id="rId59"/>
    <p:sldId id="947" r:id="rId60"/>
    <p:sldId id="948" r:id="rId61"/>
    <p:sldId id="884" r:id="rId62"/>
    <p:sldId id="885" r:id="rId63"/>
  </p:sldIdLst>
  <p:sldSz cx="9144000" cy="6858000" type="screen4x3"/>
  <p:notesSz cx="7010400" cy="9296400"/>
  <p:defaultTextStyle>
    <a:defPPr>
      <a:defRPr lang="en-US"/>
    </a:defPPr>
    <a:lvl1pPr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1pPr>
    <a:lvl2pPr marL="4572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2pPr>
    <a:lvl3pPr marL="9144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3pPr>
    <a:lvl4pPr marL="13716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4pPr>
    <a:lvl5pPr marL="1828800" algn="ctr" rtl="0" eaLnBrk="0" fontAlgn="base" hangingPunct="0">
      <a:lnSpc>
        <a:spcPct val="90000"/>
      </a:lnSpc>
      <a:spcBef>
        <a:spcPct val="0"/>
      </a:spcBef>
      <a:spcAft>
        <a:spcPct val="0"/>
      </a:spcAft>
      <a:defRPr sz="2400" kern="1200">
        <a:solidFill>
          <a:schemeClr val="tx1"/>
        </a:solidFill>
        <a:latin typeface="Arial" charset="0"/>
        <a:ea typeface="ＭＳ Ｐゴシック" charset="0"/>
        <a:cs typeface="ＭＳ Ｐゴシック" charset="0"/>
      </a:defRPr>
    </a:lvl5pPr>
    <a:lvl6pPr marL="2286000" algn="l" defTabSz="457200" rtl="0" eaLnBrk="1" latinLnBrk="0" hangingPunct="1">
      <a:defRPr sz="2400" kern="1200">
        <a:solidFill>
          <a:schemeClr val="tx1"/>
        </a:solidFill>
        <a:latin typeface="Arial" charset="0"/>
        <a:ea typeface="ＭＳ Ｐゴシック" charset="0"/>
        <a:cs typeface="ＭＳ Ｐゴシック" charset="0"/>
      </a:defRPr>
    </a:lvl6pPr>
    <a:lvl7pPr marL="2743200" algn="l" defTabSz="457200" rtl="0" eaLnBrk="1" latinLnBrk="0" hangingPunct="1">
      <a:defRPr sz="2400" kern="1200">
        <a:solidFill>
          <a:schemeClr val="tx1"/>
        </a:solidFill>
        <a:latin typeface="Arial" charset="0"/>
        <a:ea typeface="ＭＳ Ｐゴシック" charset="0"/>
        <a:cs typeface="ＭＳ Ｐゴシック" charset="0"/>
      </a:defRPr>
    </a:lvl7pPr>
    <a:lvl8pPr marL="3200400" algn="l" defTabSz="457200" rtl="0" eaLnBrk="1" latinLnBrk="0" hangingPunct="1">
      <a:defRPr sz="2400" kern="1200">
        <a:solidFill>
          <a:schemeClr val="tx1"/>
        </a:solidFill>
        <a:latin typeface="Arial" charset="0"/>
        <a:ea typeface="ＭＳ Ｐゴシック" charset="0"/>
        <a:cs typeface="ＭＳ Ｐゴシック" charset="0"/>
      </a:defRPr>
    </a:lvl8pPr>
    <a:lvl9pPr marL="3657600" algn="l" defTabSz="457200" rtl="0" eaLnBrk="1" latinLnBrk="0" hangingPunct="1">
      <a:defRPr sz="2400" kern="1200">
        <a:solidFill>
          <a:schemeClr val="tx1"/>
        </a:solidFill>
        <a:latin typeface="Arial" charset="0"/>
        <a:ea typeface="ＭＳ Ｐゴシック" charset="0"/>
        <a:cs typeface="ＭＳ Ｐゴシック" charset="0"/>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ane Gibbons" initials="JG" lastIdx="12" clrIdx="0"/>
  <p:cmAuthor id="1" name="Rodrigo Floriano" initials="RF" lastIdx="2"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C0C4"/>
    <a:srgbClr val="678DC5"/>
    <a:srgbClr val="3E67A4"/>
    <a:srgbClr val="3E8DC5"/>
    <a:srgbClr val="5F5F65"/>
    <a:srgbClr val="7E7E86"/>
    <a:srgbClr val="FFFFFF"/>
    <a:srgbClr val="8E8E95"/>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horzBarState="maximized">
    <p:restoredLeft sz="17352" autoAdjust="0"/>
    <p:restoredTop sz="79525" autoAdjust="0"/>
  </p:normalViewPr>
  <p:slideViewPr>
    <p:cSldViewPr snapToGrid="0">
      <p:cViewPr varScale="1">
        <p:scale>
          <a:sx n="83" d="100"/>
          <a:sy n="83" d="100"/>
        </p:scale>
        <p:origin x="-96" y="-588"/>
      </p:cViewPr>
      <p:guideLst>
        <p:guide orient="horz" pos="2160"/>
        <p:guide pos="2880"/>
      </p:guideLst>
    </p:cSldViewPr>
  </p:slideViewPr>
  <p:outlineViewPr>
    <p:cViewPr>
      <p:scale>
        <a:sx n="33" d="100"/>
        <a:sy n="33" d="100"/>
      </p:scale>
      <p:origin x="0" y="5022"/>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 r:id="rId38" collapse="1"/>
      <p:sld r:id="rId39" collapse="1"/>
    </p:sldLst>
  </p:outlin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4" d="100"/>
          <a:sy n="84" d="100"/>
        </p:scale>
        <p:origin x="-840" y="-78"/>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25.xml"/><Relationship Id="rId13" Type="http://schemas.openxmlformats.org/officeDocument/2006/relationships/slide" Target="slides/slide31.xml"/><Relationship Id="rId18" Type="http://schemas.openxmlformats.org/officeDocument/2006/relationships/slide" Target="slides/slide36.xml"/><Relationship Id="rId26" Type="http://schemas.openxmlformats.org/officeDocument/2006/relationships/slide" Target="slides/slide44.xml"/><Relationship Id="rId39" Type="http://schemas.openxmlformats.org/officeDocument/2006/relationships/slide" Target="slides/slide59.xml"/><Relationship Id="rId3" Type="http://schemas.openxmlformats.org/officeDocument/2006/relationships/slide" Target="slides/slide20.xml"/><Relationship Id="rId21" Type="http://schemas.openxmlformats.org/officeDocument/2006/relationships/slide" Target="slides/slide39.xml"/><Relationship Id="rId34" Type="http://schemas.openxmlformats.org/officeDocument/2006/relationships/slide" Target="slides/slide53.xml"/><Relationship Id="rId7" Type="http://schemas.openxmlformats.org/officeDocument/2006/relationships/slide" Target="slides/slide24.xml"/><Relationship Id="rId12" Type="http://schemas.openxmlformats.org/officeDocument/2006/relationships/slide" Target="slides/slide30.xml"/><Relationship Id="rId17" Type="http://schemas.openxmlformats.org/officeDocument/2006/relationships/slide" Target="slides/slide35.xml"/><Relationship Id="rId25" Type="http://schemas.openxmlformats.org/officeDocument/2006/relationships/slide" Target="slides/slide43.xml"/><Relationship Id="rId33" Type="http://schemas.openxmlformats.org/officeDocument/2006/relationships/slide" Target="slides/slide52.xml"/><Relationship Id="rId38" Type="http://schemas.openxmlformats.org/officeDocument/2006/relationships/slide" Target="slides/slide58.xml"/><Relationship Id="rId2" Type="http://schemas.openxmlformats.org/officeDocument/2006/relationships/slide" Target="slides/slide19.xml"/><Relationship Id="rId16" Type="http://schemas.openxmlformats.org/officeDocument/2006/relationships/slide" Target="slides/slide34.xml"/><Relationship Id="rId20" Type="http://schemas.openxmlformats.org/officeDocument/2006/relationships/slide" Target="slides/slide38.xml"/><Relationship Id="rId29" Type="http://schemas.openxmlformats.org/officeDocument/2006/relationships/slide" Target="slides/slide47.xml"/><Relationship Id="rId1" Type="http://schemas.openxmlformats.org/officeDocument/2006/relationships/slide" Target="slides/slide18.xml"/><Relationship Id="rId6" Type="http://schemas.openxmlformats.org/officeDocument/2006/relationships/slide" Target="slides/slide23.xml"/><Relationship Id="rId11" Type="http://schemas.openxmlformats.org/officeDocument/2006/relationships/slide" Target="slides/slide29.xml"/><Relationship Id="rId24" Type="http://schemas.openxmlformats.org/officeDocument/2006/relationships/slide" Target="slides/slide42.xml"/><Relationship Id="rId32" Type="http://schemas.openxmlformats.org/officeDocument/2006/relationships/slide" Target="slides/slide50.xml"/><Relationship Id="rId37" Type="http://schemas.openxmlformats.org/officeDocument/2006/relationships/slide" Target="slides/slide57.xml"/><Relationship Id="rId5" Type="http://schemas.openxmlformats.org/officeDocument/2006/relationships/slide" Target="slides/slide22.xml"/><Relationship Id="rId15" Type="http://schemas.openxmlformats.org/officeDocument/2006/relationships/slide" Target="slides/slide33.xml"/><Relationship Id="rId23" Type="http://schemas.openxmlformats.org/officeDocument/2006/relationships/slide" Target="slides/slide41.xml"/><Relationship Id="rId28" Type="http://schemas.openxmlformats.org/officeDocument/2006/relationships/slide" Target="slides/slide46.xml"/><Relationship Id="rId36" Type="http://schemas.openxmlformats.org/officeDocument/2006/relationships/slide" Target="slides/slide56.xml"/><Relationship Id="rId10" Type="http://schemas.openxmlformats.org/officeDocument/2006/relationships/slide" Target="slides/slide28.xml"/><Relationship Id="rId19" Type="http://schemas.openxmlformats.org/officeDocument/2006/relationships/slide" Target="slides/slide37.xml"/><Relationship Id="rId31" Type="http://schemas.openxmlformats.org/officeDocument/2006/relationships/slide" Target="slides/slide49.xml"/><Relationship Id="rId4" Type="http://schemas.openxmlformats.org/officeDocument/2006/relationships/slide" Target="slides/slide21.xml"/><Relationship Id="rId9" Type="http://schemas.openxmlformats.org/officeDocument/2006/relationships/slide" Target="slides/slide27.xml"/><Relationship Id="rId14" Type="http://schemas.openxmlformats.org/officeDocument/2006/relationships/slide" Target="slides/slide32.xml"/><Relationship Id="rId22" Type="http://schemas.openxmlformats.org/officeDocument/2006/relationships/slide" Target="slides/slide40.xml"/><Relationship Id="rId27" Type="http://schemas.openxmlformats.org/officeDocument/2006/relationships/slide" Target="slides/slide45.xml"/><Relationship Id="rId30" Type="http://schemas.openxmlformats.org/officeDocument/2006/relationships/slide" Target="slides/slide48.xml"/><Relationship Id="rId3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11"/>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5123" name="Rectangle 12"/>
          <p:cNvSpPr>
            <a:spLocks noChangeArrowheads="1"/>
          </p:cNvSpPr>
          <p:nvPr/>
        </p:nvSpPr>
        <p:spPr bwMode="auto">
          <a:xfrm>
            <a:off x="57150" y="8785225"/>
            <a:ext cx="2619375"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5667" tIns="50185" rIns="95667" bIns="50185">
            <a:spAutoFit/>
          </a:bodyPr>
          <a:lstStyle/>
          <a:p>
            <a:pPr algn="l" defTabSz="611188">
              <a:lnSpc>
                <a:spcPct val="100000"/>
              </a:lnSpc>
              <a:tabLst>
                <a:tab pos="2387600" algn="l"/>
                <a:tab pos="4830763" algn="l"/>
              </a:tabLst>
            </a:pPr>
            <a:r>
              <a:rPr lang="es-ES" sz="800"/>
              <a:t>© 2006 Cisco Systems, Inc. Todos los derechos reservados.</a:t>
            </a:r>
          </a:p>
          <a:p>
            <a:pPr algn="l" defTabSz="611188">
              <a:lnSpc>
                <a:spcPct val="100000"/>
              </a:lnSpc>
              <a:tabLst>
                <a:tab pos="2387600" algn="l"/>
                <a:tab pos="4830763" algn="l"/>
              </a:tabLst>
            </a:pPr>
            <a:r>
              <a:rPr lang="es-ES" sz="800"/>
              <a:t>Presentation_ID.scr</a:t>
            </a:r>
          </a:p>
        </p:txBody>
      </p:sp>
      <p:sp>
        <p:nvSpPr>
          <p:cNvPr id="5124" name="Line 13"/>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5125" name="Rectangle 14"/>
          <p:cNvSpPr>
            <a:spLocks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p>
            <a:pPr algn="r" defTabSz="903288">
              <a:lnSpc>
                <a:spcPct val="100000"/>
              </a:lnSpc>
            </a:pPr>
            <a:fld id="{22244E67-557B-7741-B9F5-F61AA18495DF}" type="slidenum">
              <a:rPr lang="en-US" sz="800"/>
              <a:pPr algn="r" defTabSz="903288">
                <a:lnSpc>
                  <a:spcPct val="100000"/>
                </a:lnSpc>
              </a:pPr>
              <a:t>‹#›</a:t>
            </a:fld>
            <a:endParaRPr lang="es-ES" sz="800"/>
          </a:p>
        </p:txBody>
      </p:sp>
    </p:spTree>
    <p:extLst>
      <p:ext uri="{BB962C8B-B14F-4D97-AF65-F5344CB8AC3E}">
        <p14:creationId xmlns:p14="http://schemas.microsoft.com/office/powerpoint/2010/main" val="21810151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8"/>
          <p:cNvSpPr>
            <a:spLocks noChangeArrowheads="1"/>
          </p:cNvSpPr>
          <p:nvPr/>
        </p:nvSpPr>
        <p:spPr bwMode="auto">
          <a:xfrm>
            <a:off x="6249988" y="8609013"/>
            <a:ext cx="449262" cy="21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en-US"/>
          </a:p>
        </p:txBody>
      </p:sp>
      <p:sp>
        <p:nvSpPr>
          <p:cNvPr id="6147" name="Rectangle 9"/>
          <p:cNvSpPr>
            <a:spLocks noChangeArrowheads="1"/>
          </p:cNvSpPr>
          <p:nvPr/>
        </p:nvSpPr>
        <p:spPr bwMode="auto">
          <a:xfrm>
            <a:off x="57150" y="8785225"/>
            <a:ext cx="3421856"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5667" tIns="50185" rIns="95667" bIns="50185">
            <a:spAutoFit/>
          </a:bodyPr>
          <a:lstStyle/>
          <a:p>
            <a:pPr algn="l" defTabSz="611188">
              <a:lnSpc>
                <a:spcPct val="100000"/>
              </a:lnSpc>
              <a:tabLst>
                <a:tab pos="2387600" algn="l"/>
                <a:tab pos="4830763" algn="l"/>
              </a:tabLst>
            </a:pPr>
            <a:r>
              <a:rPr lang="es-ES" sz="800" dirty="0"/>
              <a:t>© 2006 Cisco </a:t>
            </a:r>
            <a:r>
              <a:rPr lang="es-ES" sz="800" dirty="0" err="1"/>
              <a:t>Systems</a:t>
            </a:r>
            <a:r>
              <a:rPr lang="es-ES" sz="800" dirty="0"/>
              <a:t>, Inc. Todos los derechos reservados.</a:t>
            </a:r>
          </a:p>
          <a:p>
            <a:pPr algn="l" defTabSz="611188">
              <a:lnSpc>
                <a:spcPct val="100000"/>
              </a:lnSpc>
              <a:tabLst>
                <a:tab pos="2387600" algn="l"/>
                <a:tab pos="4830763" algn="l"/>
              </a:tabLst>
            </a:pPr>
            <a:r>
              <a:rPr lang="es-ES" sz="800" dirty="0" err="1"/>
              <a:t>Presentation_ID.scr</a:t>
            </a:r>
            <a:endParaRPr lang="es-ES" sz="800" dirty="0"/>
          </a:p>
        </p:txBody>
      </p:sp>
      <p:sp>
        <p:nvSpPr>
          <p:cNvPr id="6148" name="Line 10"/>
          <p:cNvSpPr>
            <a:spLocks noChangeShapeType="1"/>
          </p:cNvSpPr>
          <p:nvPr/>
        </p:nvSpPr>
        <p:spPr bwMode="auto">
          <a:xfrm>
            <a:off x="152400" y="8799513"/>
            <a:ext cx="6653213" cy="0"/>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en-US"/>
          </a:p>
        </p:txBody>
      </p:sp>
      <p:sp>
        <p:nvSpPr>
          <p:cNvPr id="183307" name="Rectangle 11"/>
          <p:cNvSpPr>
            <a:spLocks noGrp="1" noChangeArrowheads="1"/>
          </p:cNvSpPr>
          <p:nvPr>
            <p:ph type="sldNum" sz="quarter" idx="5"/>
          </p:nvPr>
        </p:nvSpPr>
        <p:spPr bwMode="auto">
          <a:xfrm>
            <a:off x="5929313" y="8680450"/>
            <a:ext cx="812800" cy="287338"/>
          </a:xfrm>
          <a:prstGeom prst="rect">
            <a:avLst/>
          </a:prstGeom>
          <a:noFill/>
          <a:ln w="9525">
            <a:noFill/>
            <a:miter lim="800000"/>
            <a:headEnd/>
            <a:tailEnd/>
          </a:ln>
          <a:effectLst/>
        </p:spPr>
        <p:txBody>
          <a:bodyPr vert="horz" wrap="square" lIns="18819" tIns="0" rIns="18819" bIns="0" numCol="1" anchor="b" anchorCtr="0" compatLnSpc="1">
            <a:prstTxWarp prst="textNoShape">
              <a:avLst/>
            </a:prstTxWarp>
          </a:bodyPr>
          <a:lstStyle>
            <a:lvl1pPr algn="r" defTabSz="903288">
              <a:lnSpc>
                <a:spcPct val="100000"/>
              </a:lnSpc>
              <a:defRPr sz="800" smtClean="0">
                <a:cs typeface="+mn-cs"/>
              </a:defRPr>
            </a:lvl1pPr>
          </a:lstStyle>
          <a:p>
            <a:pPr>
              <a:defRPr/>
            </a:pPr>
            <a:fld id="{F4CE0E46-7F05-B940-8356-5580BE265E49}" type="slidenum">
              <a:rPr lang="en-US"/>
              <a:pPr>
                <a:defRPr/>
              </a:pPr>
              <a:t>‹#›</a:t>
            </a:fld>
            <a:endParaRPr lang="es-ES"/>
          </a:p>
        </p:txBody>
      </p:sp>
      <p:sp>
        <p:nvSpPr>
          <p:cNvPr id="6150" name="Rectangle 12"/>
          <p:cNvSpPr>
            <a:spLocks noGrp="1" noRot="1" noChangeAspect="1" noChangeArrowheads="1" noTextEdit="1"/>
          </p:cNvSpPr>
          <p:nvPr>
            <p:ph type="sldImg" idx="2"/>
          </p:nvPr>
        </p:nvSpPr>
        <p:spPr bwMode="auto">
          <a:xfrm>
            <a:off x="873125" y="244475"/>
            <a:ext cx="5321300" cy="399097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sp>
      <p:sp>
        <p:nvSpPr>
          <p:cNvPr id="183309" name="Rectangle 13"/>
          <p:cNvSpPr>
            <a:spLocks noGrp="1" noChangeArrowheads="1"/>
          </p:cNvSpPr>
          <p:nvPr>
            <p:ph type="body" sz="quarter" idx="3"/>
          </p:nvPr>
        </p:nvSpPr>
        <p:spPr bwMode="auto">
          <a:xfrm>
            <a:off x="768350" y="4378325"/>
            <a:ext cx="5468938" cy="4252913"/>
          </a:xfrm>
          <a:prstGeom prst="rect">
            <a:avLst/>
          </a:prstGeom>
          <a:noFill/>
          <a:ln w="9525">
            <a:noFill/>
            <a:miter lim="800000"/>
            <a:headEnd/>
            <a:tailEnd/>
          </a:ln>
          <a:effectLst/>
        </p:spPr>
        <p:txBody>
          <a:bodyPr vert="horz" wrap="square" lIns="95667" tIns="50185" rIns="95667" bIns="50185" numCol="1" anchor="t" anchorCtr="0" compatLnSpc="1">
            <a:prstTxWarp prst="textNoShape">
              <a:avLst/>
            </a:prstTxWarp>
          </a:bodyPr>
          <a:lstStyle/>
          <a:p>
            <a:pPr lvl="0"/>
            <a:r>
              <a:rPr lang="en-US" noProof="0"/>
              <a:t>Body Text</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626460584"/>
      </p:ext>
    </p:extLst>
  </p:cSld>
  <p:clrMap bg1="lt1" tx1="dk1" bg2="lt2" tx2="dk2" accent1="accent1" accent2="accent2" accent3="accent3" accent4="accent4" accent5="accent5" accent6="accent6" hlink="hlink" folHlink="folHlink"/>
  <p:notesStyle>
    <a:lvl1pPr marL="112713" indent="-112713" algn="l" defTabSz="1020763" rtl="0" eaLnBrk="0" fontAlgn="base" hangingPunct="0">
      <a:lnSpc>
        <a:spcPct val="90000"/>
      </a:lnSpc>
      <a:spcBef>
        <a:spcPct val="50000"/>
      </a:spcBef>
      <a:spcAft>
        <a:spcPct val="0"/>
      </a:spcAft>
      <a:buSzPct val="100000"/>
      <a:buChar char="•"/>
      <a:defRPr sz="1200" kern="1200">
        <a:solidFill>
          <a:schemeClr val="tx1"/>
        </a:solidFill>
        <a:latin typeface="Arial" charset="0"/>
        <a:ea typeface="ＭＳ Ｐゴシック" charset="0"/>
        <a:cs typeface="ＭＳ Ｐゴシック" charset="0"/>
      </a:defRPr>
    </a:lvl1pPr>
    <a:lvl2pPr marL="482600" indent="-120650"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2pPr>
    <a:lvl3pPr marL="9667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3pPr>
    <a:lvl4pPr marL="14493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4pPr>
    <a:lvl5pPr marL="1931988" algn="l" defTabSz="1020763" rtl="0" eaLnBrk="0" fontAlgn="base" hangingPunct="0">
      <a:lnSpc>
        <a:spcPct val="90000"/>
      </a:lnSpc>
      <a:spcBef>
        <a:spcPct val="35000"/>
      </a:spcBef>
      <a:spcAft>
        <a:spcPct val="0"/>
      </a:spcAft>
      <a:buSzPct val="100000"/>
      <a:buChar char="•"/>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a:t>
            </a:fld>
            <a:endParaRPr lang="es-ES" sz="800" dirty="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Principios básicos de routing y switching</a:t>
            </a:r>
          </a:p>
          <a:p>
            <a:pPr>
              <a:buFontTx/>
              <a:buNone/>
            </a:pPr>
            <a:r>
              <a:rPr lang="es-ES" sz="1400" dirty="0">
                <a:latin typeface="Arial" charset="0"/>
              </a:rPr>
              <a:t>Capítulo 2: Routing estático</a:t>
            </a:r>
            <a:endParaRPr lang="es-ES" b="0" dirty="0"/>
          </a:p>
        </p:txBody>
      </p:sp>
    </p:spTree>
    <p:extLst>
      <p:ext uri="{BB962C8B-B14F-4D97-AF65-F5344CB8AC3E}">
        <p14:creationId xmlns:p14="http://schemas.microsoft.com/office/powerpoint/2010/main" val="33972705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10</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37331372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11</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73851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12</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0185190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5F7D0146-1035-4865-8A5B-0B1E8578604B}" type="slidenum">
              <a:rPr lang="en-US" sz="800" b="0">
                <a:ea typeface="ＭＳ Ｐゴシック" pitchFamily="34" charset="-128"/>
              </a:rPr>
              <a:pPr algn="r"/>
              <a:t>13</a:t>
            </a:fld>
            <a:endParaRPr lang="es-ES" sz="800" b="0">
              <a:ea typeface="ＭＳ Ｐゴシック" pitchFamily="34" charset="-128"/>
            </a:endParaRPr>
          </a:p>
        </p:txBody>
      </p:sp>
      <p:sp>
        <p:nvSpPr>
          <p:cNvPr id="27651" name="Rectangle 2"/>
          <p:cNvSpPr>
            <a:spLocks noGrp="1" noRot="1" noChangeAspect="1" noChangeArrowheads="1" noTextEdit="1"/>
          </p:cNvSpPr>
          <p:nvPr>
            <p:ph type="sldImg"/>
          </p:nvPr>
        </p:nvSpPr>
        <p:spPr>
          <a:ln/>
        </p:spPr>
      </p:sp>
      <p:sp>
        <p:nvSpPr>
          <p:cNvPr id="276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26352797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noTextEdit="1"/>
          </p:cNvSpPr>
          <p:nvPr>
            <p:ph type="sldImg"/>
          </p:nvPr>
        </p:nvSpPr>
        <p:spPr>
          <a:ln/>
        </p:spPr>
      </p:sp>
      <p:sp>
        <p:nvSpPr>
          <p:cNvPr id="286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B8CB16DC-A265-4634-B8FE-A98AE8199390}" type="slidenum">
              <a:rPr lang="en-US" smtClean="0"/>
              <a:pPr>
                <a:defRPr/>
              </a:pPr>
              <a:t>14</a:t>
            </a:fld>
            <a:endParaRPr lang="es-ES"/>
          </a:p>
        </p:txBody>
      </p:sp>
    </p:spTree>
    <p:extLst>
      <p:ext uri="{BB962C8B-B14F-4D97-AF65-F5344CB8AC3E}">
        <p14:creationId xmlns:p14="http://schemas.microsoft.com/office/powerpoint/2010/main" val="1250389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CD9030C1-C977-B14B-8EB7-BA2B30FCDB63}" type="slidenum">
              <a:rPr lang="en-US" sz="800"/>
              <a:pPr/>
              <a:t>15</a:t>
            </a:fld>
            <a:endParaRPr lang="es-ES" sz="800"/>
          </a:p>
        </p:txBody>
      </p:sp>
      <p:sp>
        <p:nvSpPr>
          <p:cNvPr id="8194" name="Rectangle 2"/>
          <p:cNvSpPr>
            <a:spLocks noGrp="1" noRot="1" noChangeAspect="1" noChangeArrowheads="1" noTextEdit="1"/>
          </p:cNvSpPr>
          <p:nvPr>
            <p:ph type="sldImg"/>
          </p:nvPr>
        </p:nvSpPr>
        <p:spPr>
          <a:ln/>
        </p:spPr>
      </p:sp>
      <p:sp>
        <p:nvSpPr>
          <p:cNvPr id="8195"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dirty="0">
                <a:latin typeface="Arial" charset="0"/>
              </a:rPr>
              <a:t>Capítulo 2: Routing estático</a:t>
            </a:r>
            <a:endParaRPr lang="es-ES" b="0" dirty="0"/>
          </a:p>
        </p:txBody>
      </p:sp>
    </p:spTree>
    <p:extLst>
      <p:ext uri="{BB962C8B-B14F-4D97-AF65-F5344CB8AC3E}">
        <p14:creationId xmlns:p14="http://schemas.microsoft.com/office/powerpoint/2010/main" val="4769437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16</a:t>
            </a:fld>
            <a:endParaRPr lang="es-ES" sz="800" b="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7238055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17</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marL="0" indent="0">
              <a:buNone/>
            </a:pPr>
            <a:r>
              <a:rPr lang="es-ES" smtClean="0"/>
              <a:t>Capítulo 2: Routing estático</a:t>
            </a:r>
            <a:r>
              <a:rPr lang="es-ES" sz="1200" dirty="0"/>
              <a:t> </a:t>
            </a:r>
          </a:p>
        </p:txBody>
      </p:sp>
    </p:spTree>
    <p:extLst>
      <p:ext uri="{BB962C8B-B14F-4D97-AF65-F5344CB8AC3E}">
        <p14:creationId xmlns:p14="http://schemas.microsoft.com/office/powerpoint/2010/main" val="28677331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sz="1200" kern="1200" dirty="0">
                <a:solidFill>
                  <a:schemeClr val="tx1"/>
                </a:solidFill>
                <a:latin typeface="Arial" charset="0"/>
              </a:rPr>
              <a:t>2.1 – </a:t>
            </a:r>
            <a:r>
              <a:rPr lang="es-ES" sz="1200" dirty="0">
                <a:latin typeface="Arial" charset="0"/>
              </a:rPr>
              <a:t>Routing estático</a:t>
            </a:r>
            <a:endParaRPr lang="es-ES" sz="1200" kern="1200" dirty="0">
              <a:solidFill>
                <a:schemeClr val="tx1"/>
              </a:solidFill>
              <a:latin typeface="Arial" charset="0"/>
              <a:ea typeface="ＭＳ Ｐゴシック" charset="0"/>
              <a:cs typeface="ＭＳ Ｐゴシック" charset="0"/>
            </a:endParaRPr>
          </a:p>
          <a:p>
            <a:pPr>
              <a:lnSpc>
                <a:spcPct val="80000"/>
              </a:lnSpc>
              <a:buFontTx/>
              <a:buNone/>
            </a:pPr>
            <a:r>
              <a:rPr lang="es-ES" dirty="0">
                <a:latin typeface="Arial" charset="0"/>
              </a:rPr>
              <a:t>2.1.1.1 – Llegar a redes remotas</a:t>
            </a:r>
            <a:endParaRPr lang="es-ES" dirty="0"/>
          </a:p>
          <a:p>
            <a:pPr>
              <a:lnSpc>
                <a:spcPct val="80000"/>
              </a:lnSpc>
              <a:buFontTx/>
              <a:buNone/>
            </a:pPr>
            <a:endParaRPr lang="es-ES" dirty="0"/>
          </a:p>
        </p:txBody>
      </p:sp>
    </p:spTree>
    <p:extLst>
      <p:ext uri="{BB962C8B-B14F-4D97-AF65-F5344CB8AC3E}">
        <p14:creationId xmlns:p14="http://schemas.microsoft.com/office/powerpoint/2010/main" val="15044482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19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dirty="0">
                <a:latin typeface="Arial" charset="0"/>
              </a:rPr>
              <a:t>2.1.1.2 – </a:t>
            </a:r>
            <a:r>
              <a:rPr lang="es-ES" b="0" dirty="0"/>
              <a:t>¿Por qué elegir el routing estático?</a:t>
            </a:r>
          </a:p>
          <a:p>
            <a:pPr>
              <a:lnSpc>
                <a:spcPct val="80000"/>
              </a:lnSpc>
              <a:buFontTx/>
              <a:buNone/>
            </a:pPr>
            <a:endParaRPr lang="es-ES" dirty="0"/>
          </a:p>
        </p:txBody>
      </p:sp>
    </p:spTree>
    <p:extLst>
      <p:ext uri="{BB962C8B-B14F-4D97-AF65-F5344CB8AC3E}">
        <p14:creationId xmlns:p14="http://schemas.microsoft.com/office/powerpoint/2010/main" val="23706098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C839C26-801B-42B6-A101-60F37FE2B0A8}" type="slidenum">
              <a:rPr lang="en-US" sz="800" b="0"/>
              <a:pPr algn="r"/>
              <a:t>2</a:t>
            </a:fld>
            <a:endParaRPr lang="es-ES" sz="800" b="0" dirty="0"/>
          </a:p>
        </p:txBody>
      </p:sp>
      <p:sp>
        <p:nvSpPr>
          <p:cNvPr id="18435" name="Rectangle 2"/>
          <p:cNvSpPr>
            <a:spLocks noGrp="1" noRot="1" noChangeAspect="1" noChangeArrowheads="1" noTextEdit="1"/>
          </p:cNvSpPr>
          <p:nvPr>
            <p:ph type="sldImg"/>
          </p:nvPr>
        </p:nvSpPr>
        <p:spPr>
          <a:ln/>
        </p:spPr>
      </p:sp>
      <p:sp>
        <p:nvSpPr>
          <p:cNvPr id="184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4016389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dirty="0">
                <a:latin typeface="Arial" charset="0"/>
              </a:rPr>
              <a:t>2.1.1.3 – </a:t>
            </a:r>
            <a:r>
              <a:rPr lang="es-ES" b="0" dirty="0"/>
              <a:t>¿Cuándo se deben usar rutas estáticas?</a:t>
            </a:r>
          </a:p>
          <a:p>
            <a:pPr>
              <a:lnSpc>
                <a:spcPct val="80000"/>
              </a:lnSpc>
              <a:buFontTx/>
              <a:buNone/>
            </a:pPr>
            <a:endParaRPr lang="es-ES" dirty="0"/>
          </a:p>
        </p:txBody>
      </p:sp>
    </p:spTree>
    <p:extLst>
      <p:ext uri="{BB962C8B-B14F-4D97-AF65-F5344CB8AC3E}">
        <p14:creationId xmlns:p14="http://schemas.microsoft.com/office/powerpoint/2010/main" val="25460559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s-ES" dirty="0" smtClean="0">
                <a:latin typeface="Arial" charset="0"/>
              </a:rPr>
              <a:t>2.1.2 </a:t>
            </a:r>
            <a:r>
              <a:rPr lang="es-ES" dirty="0"/>
              <a:t>–</a:t>
            </a:r>
            <a:r>
              <a:rPr lang="es-ES" dirty="0" smtClean="0">
                <a:latin typeface="Arial" charset="0"/>
              </a:rPr>
              <a:t> </a:t>
            </a:r>
            <a:r>
              <a:rPr lang="es-ES" dirty="0">
                <a:latin typeface="Arial" charset="0"/>
              </a:rPr>
              <a:t>Tipos de rutas estáticas</a:t>
            </a:r>
          </a:p>
          <a:p>
            <a:pPr marL="0" indent="0">
              <a:buNone/>
            </a:pPr>
            <a:r>
              <a:rPr lang="es-ES" dirty="0">
                <a:latin typeface="Arial" charset="0"/>
              </a:rPr>
              <a:t>2.1.2.1 – </a:t>
            </a:r>
            <a:r>
              <a:rPr lang="es-ES" b="0" dirty="0"/>
              <a:t>Aplicaciones de las rutas estáticas</a:t>
            </a:r>
          </a:p>
          <a:p>
            <a:pPr>
              <a:lnSpc>
                <a:spcPct val="80000"/>
              </a:lnSpc>
              <a:buFontTx/>
              <a:buNone/>
            </a:pPr>
            <a:endParaRPr lang="es-ES" dirty="0"/>
          </a:p>
        </p:txBody>
      </p:sp>
    </p:spTree>
    <p:extLst>
      <p:ext uri="{BB962C8B-B14F-4D97-AF65-F5344CB8AC3E}">
        <p14:creationId xmlns:p14="http://schemas.microsoft.com/office/powerpoint/2010/main" val="753162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s-ES" smtClean="0"/>
              <a:t>2.1.2.2 Ruta estática estándar</a:t>
            </a:r>
          </a:p>
          <a:p>
            <a:pPr marL="0" indent="0">
              <a:buNone/>
            </a:pPr>
            <a:endParaRPr lang="es-ES" dirty="0"/>
          </a:p>
        </p:txBody>
      </p:sp>
    </p:spTree>
    <p:extLst>
      <p:ext uri="{BB962C8B-B14F-4D97-AF65-F5344CB8AC3E}">
        <p14:creationId xmlns:p14="http://schemas.microsoft.com/office/powerpoint/2010/main" val="3165428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1020763" rtl="0" eaLnBrk="0" fontAlgn="base" latinLnBrk="0" hangingPunct="0">
              <a:lnSpc>
                <a:spcPct val="90000"/>
              </a:lnSpc>
              <a:spcBef>
                <a:spcPct val="50000"/>
              </a:spcBef>
              <a:spcAft>
                <a:spcPct val="0"/>
              </a:spcAft>
              <a:buClrTx/>
              <a:buSzPct val="100000"/>
              <a:buFontTx/>
              <a:buNone/>
              <a:tabLst/>
              <a:defRPr/>
            </a:pPr>
            <a:r>
              <a:rPr lang="es-ES" smtClean="0"/>
              <a:t>2.1.2.3 Ruta estática predeterminada</a:t>
            </a:r>
          </a:p>
          <a:p>
            <a:pPr marL="0" indent="0">
              <a:buNone/>
            </a:pPr>
            <a:endParaRPr lang="es-ES" dirty="0"/>
          </a:p>
        </p:txBody>
      </p:sp>
    </p:spTree>
    <p:extLst>
      <p:ext uri="{BB962C8B-B14F-4D97-AF65-F5344CB8AC3E}">
        <p14:creationId xmlns:p14="http://schemas.microsoft.com/office/powerpoint/2010/main" val="1810336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2.1.2.4 Ruta estática resumida</a:t>
            </a:r>
          </a:p>
          <a:p>
            <a:pPr marL="0" indent="0">
              <a:buNone/>
            </a:pPr>
            <a:endParaRPr lang="es-ES" dirty="0"/>
          </a:p>
        </p:txBody>
      </p:sp>
    </p:spTree>
    <p:extLst>
      <p:ext uri="{BB962C8B-B14F-4D97-AF65-F5344CB8AC3E}">
        <p14:creationId xmlns:p14="http://schemas.microsoft.com/office/powerpoint/2010/main" val="17384721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2.1.2.5 Ruta estática flotante</a:t>
            </a:r>
          </a:p>
          <a:p>
            <a:pPr marL="0" indent="0">
              <a:buNone/>
            </a:pPr>
            <a:endParaRPr lang="es-ES" dirty="0"/>
          </a:p>
        </p:txBody>
      </p:sp>
    </p:spTree>
    <p:extLst>
      <p:ext uri="{BB962C8B-B14F-4D97-AF65-F5344CB8AC3E}">
        <p14:creationId xmlns:p14="http://schemas.microsoft.com/office/powerpoint/2010/main" val="3328955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26</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2196270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None/>
            </a:pPr>
            <a:r>
              <a:rPr lang="es-ES" b="0" dirty="0">
                <a:latin typeface="Arial" charset="0"/>
              </a:rPr>
              <a:t>2.2 Configurar rutas estáticas y predeterminadas</a:t>
            </a:r>
          </a:p>
          <a:p>
            <a:pPr marL="0" indent="0">
              <a:buNone/>
            </a:pPr>
            <a:r>
              <a:rPr lang="es-ES" b="0" baseline="0" dirty="0">
                <a:latin typeface="Arial" charset="0"/>
              </a:rPr>
              <a:t>2.2.1.1 Comando ip route</a:t>
            </a:r>
            <a:endParaRPr lang="es-ES" b="0" dirty="0"/>
          </a:p>
          <a:p>
            <a:pPr marL="0" indent="0">
              <a:buNone/>
            </a:pPr>
            <a:endParaRPr lang="es-ES" dirty="0"/>
          </a:p>
        </p:txBody>
      </p:sp>
    </p:spTree>
    <p:extLst>
      <p:ext uri="{BB962C8B-B14F-4D97-AF65-F5344CB8AC3E}">
        <p14:creationId xmlns:p14="http://schemas.microsoft.com/office/powerpoint/2010/main" val="33444268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2.2.1.2 Opciones de siguiente salto</a:t>
            </a:r>
          </a:p>
          <a:p>
            <a:pPr marL="0" indent="0">
              <a:buNone/>
            </a:pPr>
            <a:endParaRPr lang="es-ES" dirty="0"/>
          </a:p>
        </p:txBody>
      </p:sp>
    </p:spTree>
    <p:extLst>
      <p:ext uri="{BB962C8B-B14F-4D97-AF65-F5344CB8AC3E}">
        <p14:creationId xmlns:p14="http://schemas.microsoft.com/office/powerpoint/2010/main" val="2319621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29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2.2.1.3 Configurar una ruta estática de siguiente salto</a:t>
            </a:r>
          </a:p>
          <a:p>
            <a:pPr marL="0" indent="0">
              <a:buNone/>
            </a:pPr>
            <a:endParaRPr lang="es-ES" dirty="0"/>
          </a:p>
        </p:txBody>
      </p:sp>
    </p:spTree>
    <p:extLst>
      <p:ext uri="{BB962C8B-B14F-4D97-AF65-F5344CB8AC3E}">
        <p14:creationId xmlns:p14="http://schemas.microsoft.com/office/powerpoint/2010/main" val="13294584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1"/>
          <p:cNvSpPr>
            <a:spLocks noGrp="1" noChangeArrowheads="1"/>
          </p:cNvSpPr>
          <p:nvPr>
            <p:ph type="sldNum" sz="quarter" idx="5"/>
          </p:nvPr>
        </p:nvSpPr>
        <p:spPr/>
        <p:txBody>
          <a:bodyPr/>
          <a:lstStyle/>
          <a:p>
            <a:pPr>
              <a:defRPr/>
            </a:pPr>
            <a:fld id="{D897EDCD-494B-463B-94F5-50E6B57D71C3}" type="slidenum">
              <a:rPr lang="en-US" smtClean="0"/>
              <a:pPr>
                <a:defRPr/>
              </a:pPr>
              <a:t>3</a:t>
            </a:fld>
            <a:endParaRPr lang="es-ES"/>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xfrm>
            <a:off x="404813" y="4378325"/>
            <a:ext cx="6121400" cy="42529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defTabSz="814388">
              <a:lnSpc>
                <a:spcPct val="90000"/>
              </a:lnSpc>
              <a:buNone/>
              <a:defRPr/>
            </a:pPr>
            <a:r>
              <a:rPr lang="es-ES" sz="800" b="0" kern="0" dirty="0">
                <a:solidFill>
                  <a:schemeClr val="bg1"/>
                </a:solidFill>
                <a:latin typeface="Arial" charset="0"/>
              </a:rPr>
              <a:t>Principios básicos de routing y switching</a:t>
            </a:r>
          </a:p>
          <a:p>
            <a:pPr marL="0" indent="0" algn="l" defTabSz="814388">
              <a:lnSpc>
                <a:spcPct val="90000"/>
              </a:lnSpc>
              <a:buNone/>
              <a:defRPr/>
            </a:pPr>
            <a:r>
              <a:rPr lang="es-ES" b="0" dirty="0">
                <a:solidFill>
                  <a:schemeClr val="bg1"/>
                </a:solidFill>
                <a:latin typeface="Arial" pitchFamily="34" charset="0"/>
              </a:rPr>
              <a:t>Capítulo 2: Routing estático</a:t>
            </a:r>
            <a:endParaRPr lang="es-ES" dirty="0"/>
          </a:p>
        </p:txBody>
      </p:sp>
    </p:spTree>
    <p:extLst>
      <p:ext uri="{BB962C8B-B14F-4D97-AF65-F5344CB8AC3E}">
        <p14:creationId xmlns:p14="http://schemas.microsoft.com/office/powerpoint/2010/main" val="551885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1"/>
          <p:cNvSpPr>
            <a:spLocks noGrp="1" noChangeArrowheads="1"/>
          </p:cNvSpPr>
          <p:nvPr>
            <p:ph type="sldNum" sz="quarter" idx="5"/>
          </p:nvPr>
        </p:nvSpPr>
        <p:spPr>
          <a:noFill/>
        </p:spPr>
        <p:txBody>
          <a:bodyPr/>
          <a:lstStyle/>
          <a:p>
            <a:fld id="{570978E6-FB79-4E74-A4A4-2BA13DA27C44}" type="slidenum">
              <a:rPr lang="en-US" smtClean="0"/>
              <a:pPr/>
              <a:t>30</a:t>
            </a:fld>
            <a:endParaRPr lang="es-ES"/>
          </a:p>
        </p:txBody>
      </p:sp>
      <p:sp>
        <p:nvSpPr>
          <p:cNvPr id="87043" name="Rectangle 2"/>
          <p:cNvSpPr>
            <a:spLocks noGrp="1" noRot="1" noChangeAspect="1" noChangeArrowheads="1" noTextEdit="1"/>
          </p:cNvSpPr>
          <p:nvPr>
            <p:ph type="sldImg"/>
          </p:nvPr>
        </p:nvSpPr>
        <p:spPr>
          <a:ln/>
        </p:spPr>
      </p:sp>
      <p:sp>
        <p:nvSpPr>
          <p:cNvPr id="87044" name="Rectangle 3"/>
          <p:cNvSpPr>
            <a:spLocks noGrp="1" noChangeArrowheads="1"/>
          </p:cNvSpPr>
          <p:nvPr>
            <p:ph type="body" idx="1"/>
          </p:nvPr>
        </p:nvSpPr>
        <p:spPr>
          <a:noFill/>
          <a:ln/>
        </p:spPr>
        <p:txBody>
          <a:bodyPr/>
          <a:lstStyle/>
          <a:p>
            <a:pPr marL="0" indent="0" fontAlgn="base">
              <a:buNone/>
            </a:pPr>
            <a:r>
              <a:rPr lang="es-ES" sz="1200" b="0" i="0" kern="1200" dirty="0">
                <a:solidFill>
                  <a:schemeClr val="tx1"/>
                </a:solidFill>
                <a:effectLst/>
                <a:latin typeface="Arial" charset="0"/>
              </a:rPr>
              <a:t>2.2.1.4 Configurar una ruta estática conectada directamente</a:t>
            </a:r>
          </a:p>
        </p:txBody>
      </p:sp>
    </p:spTree>
    <p:extLst>
      <p:ext uri="{BB962C8B-B14F-4D97-AF65-F5344CB8AC3E}">
        <p14:creationId xmlns:p14="http://schemas.microsoft.com/office/powerpoint/2010/main" val="14153116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2.2.1.5 Configurar una ruta estática totalmente especificada</a:t>
            </a:r>
          </a:p>
          <a:p>
            <a:pPr marL="0" indent="0">
              <a:buNone/>
            </a:pPr>
            <a:endParaRPr lang="es-ES" dirty="0"/>
          </a:p>
        </p:txBody>
      </p:sp>
    </p:spTree>
    <p:extLst>
      <p:ext uri="{BB962C8B-B14F-4D97-AF65-F5344CB8AC3E}">
        <p14:creationId xmlns:p14="http://schemas.microsoft.com/office/powerpoint/2010/main" val="6317154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2.2.1.6 Verificar una ruta estática</a:t>
            </a:r>
          </a:p>
          <a:p>
            <a:pPr marL="0" indent="0">
              <a:buNone/>
            </a:pPr>
            <a:endParaRPr lang="es-ES" dirty="0"/>
          </a:p>
        </p:txBody>
      </p:sp>
    </p:spTree>
    <p:extLst>
      <p:ext uri="{BB962C8B-B14F-4D97-AF65-F5344CB8AC3E}">
        <p14:creationId xmlns:p14="http://schemas.microsoft.com/office/powerpoint/2010/main" val="757183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2.2.2.1 Ruta estática predeterminada</a:t>
            </a:r>
          </a:p>
          <a:p>
            <a:pPr marL="0" indent="0">
              <a:buNone/>
            </a:pPr>
            <a:endParaRPr lang="es-ES" dirty="0"/>
          </a:p>
        </p:txBody>
      </p:sp>
    </p:spTree>
    <p:extLst>
      <p:ext uri="{BB962C8B-B14F-4D97-AF65-F5344CB8AC3E}">
        <p14:creationId xmlns:p14="http://schemas.microsoft.com/office/powerpoint/2010/main" val="1377297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2.2.2.2 Configurar una ruta estática predeterminada</a:t>
            </a:r>
          </a:p>
          <a:p>
            <a:pPr marL="0" indent="0">
              <a:buNone/>
            </a:pPr>
            <a:endParaRPr lang="es-ES" dirty="0"/>
          </a:p>
        </p:txBody>
      </p:sp>
    </p:spTree>
    <p:extLst>
      <p:ext uri="{BB962C8B-B14F-4D97-AF65-F5344CB8AC3E}">
        <p14:creationId xmlns:p14="http://schemas.microsoft.com/office/powerpoint/2010/main" val="2305959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2.2.2.3 </a:t>
            </a:r>
            <a:r>
              <a:rPr lang="es-ES" b="0" dirty="0">
                <a:effectLst/>
              </a:rPr>
              <a:t>Verificar una ruta estática predeterminada</a:t>
            </a:r>
          </a:p>
          <a:p>
            <a:pPr marL="0" indent="0">
              <a:buNone/>
            </a:pPr>
            <a:endParaRPr lang="es-ES" dirty="0"/>
          </a:p>
        </p:txBody>
      </p:sp>
    </p:spTree>
    <p:extLst>
      <p:ext uri="{BB962C8B-B14F-4D97-AF65-F5344CB8AC3E}">
        <p14:creationId xmlns:p14="http://schemas.microsoft.com/office/powerpoint/2010/main" val="15751118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2.2.3.1 </a:t>
            </a:r>
            <a:r>
              <a:rPr lang="es-ES" b="0" dirty="0"/>
              <a:t>El comando ipv6 route</a:t>
            </a:r>
          </a:p>
          <a:p>
            <a:endParaRPr lang="es-ES" b="0" dirty="0">
              <a:effectLst/>
            </a:endParaRPr>
          </a:p>
          <a:p>
            <a:pPr marL="0" indent="0">
              <a:buNone/>
            </a:pPr>
            <a:endParaRPr lang="es-ES" dirty="0"/>
          </a:p>
        </p:txBody>
      </p:sp>
    </p:spTree>
    <p:extLst>
      <p:ext uri="{BB962C8B-B14F-4D97-AF65-F5344CB8AC3E}">
        <p14:creationId xmlns:p14="http://schemas.microsoft.com/office/powerpoint/2010/main" val="3711425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2.2.3.2 Opciones de siguiente salto</a:t>
            </a:r>
          </a:p>
          <a:p>
            <a:endParaRPr lang="es-ES" b="0" dirty="0">
              <a:effectLst/>
            </a:endParaRPr>
          </a:p>
          <a:p>
            <a:pPr marL="0" indent="0">
              <a:buNone/>
            </a:pPr>
            <a:endParaRPr lang="es-ES" dirty="0"/>
          </a:p>
        </p:txBody>
      </p:sp>
    </p:spTree>
    <p:extLst>
      <p:ext uri="{BB962C8B-B14F-4D97-AF65-F5344CB8AC3E}">
        <p14:creationId xmlns:p14="http://schemas.microsoft.com/office/powerpoint/2010/main" val="37412785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2.2.3.3 Configurar una ruta IPv6 estática de siguiente salto</a:t>
            </a:r>
          </a:p>
          <a:p>
            <a:endParaRPr lang="es-ES" b="0" dirty="0">
              <a:effectLst/>
            </a:endParaRPr>
          </a:p>
          <a:p>
            <a:pPr marL="0" indent="0">
              <a:buNone/>
            </a:pPr>
            <a:endParaRPr lang="es-ES" dirty="0"/>
          </a:p>
        </p:txBody>
      </p:sp>
    </p:spTree>
    <p:extLst>
      <p:ext uri="{BB962C8B-B14F-4D97-AF65-F5344CB8AC3E}">
        <p14:creationId xmlns:p14="http://schemas.microsoft.com/office/powerpoint/2010/main" val="28803855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39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2.2.3.4 Configurar una ruta IPv6 estática conectada directamente</a:t>
            </a:r>
          </a:p>
          <a:p>
            <a:endParaRPr lang="es-ES" b="0" dirty="0">
              <a:effectLst/>
            </a:endParaRPr>
          </a:p>
          <a:p>
            <a:pPr marL="0" indent="0">
              <a:buNone/>
            </a:pPr>
            <a:endParaRPr lang="es-ES" dirty="0"/>
          </a:p>
        </p:txBody>
      </p:sp>
    </p:spTree>
    <p:extLst>
      <p:ext uri="{BB962C8B-B14F-4D97-AF65-F5344CB8AC3E}">
        <p14:creationId xmlns:p14="http://schemas.microsoft.com/office/powerpoint/2010/main" val="3983015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4</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30571199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2.2.3.5 Configurar una ruta IPv6 estática totalmente especificada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24335523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41</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2.2.3.6 Verificar rutas IPv6 estáticas</a:t>
            </a:r>
          </a:p>
          <a:p>
            <a:endParaRPr lang="es-ES" b="0" dirty="0">
              <a:effectLst/>
            </a:endParaRPr>
          </a:p>
          <a:p>
            <a:pPr marL="0" indent="0">
              <a:buNone/>
            </a:pPr>
            <a:endParaRPr lang="es-ES" dirty="0"/>
          </a:p>
        </p:txBody>
      </p:sp>
    </p:spTree>
    <p:extLst>
      <p:ext uri="{BB962C8B-B14F-4D97-AF65-F5344CB8AC3E}">
        <p14:creationId xmlns:p14="http://schemas.microsoft.com/office/powerpoint/2010/main" val="311765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2.2.4.1 </a:t>
            </a:r>
            <a:r>
              <a:rPr lang="es-ES" b="0" dirty="0">
                <a:effectLst/>
              </a:rPr>
              <a:t>Ruta IPv6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242694753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2.2.4.2 Configurar una ruta IPv6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9558466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2.2.4.3 </a:t>
            </a:r>
            <a:r>
              <a:rPr lang="es-ES" b="0" dirty="0"/>
              <a:t>Verificar una ruta estática predeterminada</a:t>
            </a:r>
          </a:p>
          <a:p>
            <a:endParaRPr lang="es-ES" b="0" dirty="0">
              <a:effectLst/>
            </a:endParaRPr>
          </a:p>
          <a:p>
            <a:pPr marL="0" indent="0">
              <a:buNone/>
            </a:pPr>
            <a:endParaRPr lang="es-ES" dirty="0"/>
          </a:p>
        </p:txBody>
      </p:sp>
    </p:spTree>
    <p:extLst>
      <p:ext uri="{BB962C8B-B14F-4D97-AF65-F5344CB8AC3E}">
        <p14:creationId xmlns:p14="http://schemas.microsoft.com/office/powerpoint/2010/main" val="3451202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45</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2.2.5.1 </a:t>
            </a:r>
            <a:r>
              <a:rPr lang="es-ES" b="0" dirty="0">
                <a:effectLst/>
              </a:rPr>
              <a:t>Rutas estáticas flotantes</a:t>
            </a:r>
          </a:p>
          <a:p>
            <a:endParaRPr lang="es-ES" b="0" dirty="0">
              <a:effectLst/>
            </a:endParaRPr>
          </a:p>
          <a:p>
            <a:pPr marL="0" indent="0">
              <a:buNone/>
            </a:pPr>
            <a:endParaRPr lang="es-ES" dirty="0"/>
          </a:p>
        </p:txBody>
      </p:sp>
    </p:spTree>
    <p:extLst>
      <p:ext uri="{BB962C8B-B14F-4D97-AF65-F5344CB8AC3E}">
        <p14:creationId xmlns:p14="http://schemas.microsoft.com/office/powerpoint/2010/main" val="24758525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2.2.5.2 </a:t>
            </a:r>
            <a:r>
              <a:rPr lang="es-ES" b="0" dirty="0">
                <a:effectLst/>
              </a:rPr>
              <a:t>Configurar una ruta estática flotante IPv4</a:t>
            </a:r>
          </a:p>
          <a:p>
            <a:endParaRPr lang="es-ES" b="0" dirty="0">
              <a:effectLst/>
            </a:endParaRPr>
          </a:p>
          <a:p>
            <a:pPr marL="0" indent="0">
              <a:buNone/>
            </a:pPr>
            <a:endParaRPr lang="es-ES" dirty="0"/>
          </a:p>
        </p:txBody>
      </p:sp>
    </p:spTree>
    <p:extLst>
      <p:ext uri="{BB962C8B-B14F-4D97-AF65-F5344CB8AC3E}">
        <p14:creationId xmlns:p14="http://schemas.microsoft.com/office/powerpoint/2010/main" val="372245901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47</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2.2.5.3 </a:t>
            </a:r>
            <a:r>
              <a:rPr lang="es-ES" b="0" dirty="0"/>
              <a:t>Probar la ruta estática flotante IPv4</a:t>
            </a:r>
          </a:p>
          <a:p>
            <a:endParaRPr lang="es-ES" b="0" dirty="0">
              <a:effectLst/>
            </a:endParaRPr>
          </a:p>
          <a:p>
            <a:pPr marL="0" indent="0">
              <a:buNone/>
            </a:pPr>
            <a:endParaRPr lang="es-ES" dirty="0"/>
          </a:p>
        </p:txBody>
      </p:sp>
    </p:spTree>
    <p:extLst>
      <p:ext uri="{BB962C8B-B14F-4D97-AF65-F5344CB8AC3E}">
        <p14:creationId xmlns:p14="http://schemas.microsoft.com/office/powerpoint/2010/main" val="5414334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48</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2.2.6.1 Rutas de hosts instaladas automáticamente</a:t>
            </a:r>
            <a:endParaRPr lang="es-ES" b="0" dirty="0">
              <a:effectLst/>
            </a:endParaRPr>
          </a:p>
          <a:p>
            <a:pPr marL="0" indent="0">
              <a:buNone/>
            </a:pPr>
            <a:endParaRPr lang="es-ES" dirty="0"/>
          </a:p>
        </p:txBody>
      </p:sp>
    </p:spTree>
    <p:extLst>
      <p:ext uri="{BB962C8B-B14F-4D97-AF65-F5344CB8AC3E}">
        <p14:creationId xmlns:p14="http://schemas.microsoft.com/office/powerpoint/2010/main" val="3513004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49</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dirty="0">
                <a:latin typeface="Arial" charset="0"/>
              </a:rPr>
              <a:t>2.2.6.3 Configurar rutas de host estáticas IPv4 e IPv6</a:t>
            </a:r>
          </a:p>
          <a:p>
            <a:pPr marL="0" indent="0">
              <a:buNone/>
            </a:pPr>
            <a:endParaRPr lang="es-ES" dirty="0"/>
          </a:p>
        </p:txBody>
      </p:sp>
    </p:spTree>
    <p:extLst>
      <p:ext uri="{BB962C8B-B14F-4D97-AF65-F5344CB8AC3E}">
        <p14:creationId xmlns:p14="http://schemas.microsoft.com/office/powerpoint/2010/main" val="2592984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5</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295155110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50</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b="0" baseline="0">
                <a:latin typeface="Arial" charset="0"/>
              </a:rPr>
              <a:t>2.2.6.3 Configurar rutas de host estáticas IPv4 e IPv6</a:t>
            </a:r>
          </a:p>
          <a:p>
            <a:pPr marL="0" indent="0">
              <a:buNone/>
            </a:pPr>
            <a:endParaRPr lang="es-ES" dirty="0"/>
          </a:p>
        </p:txBody>
      </p:sp>
    </p:spTree>
    <p:extLst>
      <p:ext uri="{BB962C8B-B14F-4D97-AF65-F5344CB8AC3E}">
        <p14:creationId xmlns:p14="http://schemas.microsoft.com/office/powerpoint/2010/main" val="39144743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51</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1427118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52</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2.3.1.1 Rutas estáticas y reenvío de paquetes</a:t>
            </a:r>
          </a:p>
        </p:txBody>
      </p:sp>
    </p:spTree>
    <p:extLst>
      <p:ext uri="{BB962C8B-B14F-4D97-AF65-F5344CB8AC3E}">
        <p14:creationId xmlns:p14="http://schemas.microsoft.com/office/powerpoint/2010/main" val="34359810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53</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12713" marR="0" indent="-112713" algn="l" defTabSz="1020763" rtl="0" eaLnBrk="0" fontAlgn="base" latinLnBrk="0" hangingPunct="0">
              <a:lnSpc>
                <a:spcPct val="90000"/>
              </a:lnSpc>
              <a:spcBef>
                <a:spcPct val="50000"/>
              </a:spcBef>
              <a:spcAft>
                <a:spcPct val="0"/>
              </a:spcAft>
              <a:buClrTx/>
              <a:buSzPct val="100000"/>
              <a:buFontTx/>
              <a:buChar char="•"/>
              <a:tabLst/>
              <a:defRPr/>
            </a:pPr>
            <a:r>
              <a:rPr lang="es-ES" smtClean="0"/>
              <a:t>2.3.2.1 Solucionar el problema de una ruta faltante</a:t>
            </a:r>
          </a:p>
          <a:p>
            <a:endParaRPr lang="es-ES" dirty="0"/>
          </a:p>
        </p:txBody>
      </p:sp>
    </p:spTree>
    <p:extLst>
      <p:ext uri="{BB962C8B-B14F-4D97-AF65-F5344CB8AC3E}">
        <p14:creationId xmlns:p14="http://schemas.microsoft.com/office/powerpoint/2010/main" val="315715150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54</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s-ES" smtClean="0"/>
              <a:t>2.3.2.2 Resolver un problema de conectividad</a:t>
            </a:r>
          </a:p>
          <a:p>
            <a:endParaRPr lang="es-ES" dirty="0"/>
          </a:p>
        </p:txBody>
      </p:sp>
    </p:spTree>
    <p:extLst>
      <p:ext uri="{BB962C8B-B14F-4D97-AF65-F5344CB8AC3E}">
        <p14:creationId xmlns:p14="http://schemas.microsoft.com/office/powerpoint/2010/main" val="20717822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1"/>
          <p:cNvSpPr>
            <a:spLocks noGrp="1" noChangeArrowheads="1"/>
          </p:cNvSpPr>
          <p:nvPr>
            <p:ph type="sldNum" sz="quarter" idx="5"/>
          </p:nvPr>
        </p:nvSpPr>
        <p:spPr>
          <a:noFill/>
        </p:spPr>
        <p:txBody>
          <a:bodyPr/>
          <a:lstStyle/>
          <a:p>
            <a:fld id="{F602A389-8690-465F-BB28-DC61C90E42E7}" type="slidenum">
              <a:rPr lang="en-US" smtClean="0"/>
              <a:pPr/>
              <a:t>55</a:t>
            </a:fld>
            <a:endParaRPr lang="es-ES" dirty="0"/>
          </a:p>
        </p:txBody>
      </p:sp>
      <p:sp>
        <p:nvSpPr>
          <p:cNvPr id="31747" name="Rectangle 2"/>
          <p:cNvSpPr>
            <a:spLocks noGrp="1" noRot="1" noChangeAspect="1" noChangeArrowheads="1" noTextEdit="1"/>
          </p:cNvSpPr>
          <p:nvPr>
            <p:ph type="sldImg"/>
          </p:nvPr>
        </p:nvSpPr>
        <p:spPr>
          <a:ln/>
        </p:spPr>
      </p:sp>
      <p:sp>
        <p:nvSpPr>
          <p:cNvPr id="31748" name="Rectangle 3"/>
          <p:cNvSpPr>
            <a:spLocks noGrp="1" noChangeArrowheads="1"/>
          </p:cNvSpPr>
          <p:nvPr>
            <p:ph type="body" idx="1"/>
          </p:nvPr>
        </p:nvSpPr>
        <p:spPr>
          <a:xfrm>
            <a:off x="404813" y="4378325"/>
            <a:ext cx="6121400" cy="4252913"/>
          </a:xfrm>
          <a:noFill/>
          <a:ln/>
        </p:spPr>
        <p:txBody>
          <a:bodyPr/>
          <a:lstStyle/>
          <a:p>
            <a:pPr>
              <a:buFontTx/>
              <a:buNone/>
            </a:pPr>
            <a:r>
              <a:rPr lang="es-ES" b="0" dirty="0"/>
              <a:t>Cisco Networking Academy Program</a:t>
            </a:r>
          </a:p>
          <a:p>
            <a:pPr>
              <a:buFontTx/>
              <a:buNone/>
            </a:pPr>
            <a:r>
              <a:rPr lang="es-ES" b="0" dirty="0"/>
              <a:t>Routing and Switching Essentials v6.0</a:t>
            </a:r>
          </a:p>
          <a:p>
            <a:pPr>
              <a:buFontTx/>
              <a:buNone/>
            </a:pPr>
            <a:r>
              <a:rPr lang="es-ES" sz="1200" b="0" dirty="0"/>
              <a:t>Capítulo 2: Routing estático</a:t>
            </a:r>
            <a:endParaRPr lang="es-ES" b="0" dirty="0"/>
          </a:p>
        </p:txBody>
      </p:sp>
    </p:spTree>
    <p:extLst>
      <p:ext uri="{BB962C8B-B14F-4D97-AF65-F5344CB8AC3E}">
        <p14:creationId xmlns:p14="http://schemas.microsoft.com/office/powerpoint/2010/main" val="26237246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3997A419-355F-A04A-96E0-21643AF8E9FF}" type="slidenum">
              <a:rPr lang="en-US" sz="800"/>
              <a:pPr/>
              <a:t>56</a:t>
            </a:fld>
            <a:endParaRPr lang="es-ES" sz="800"/>
          </a:p>
        </p:txBody>
      </p:sp>
      <p:sp>
        <p:nvSpPr>
          <p:cNvPr id="22530" name="Rectangle 2"/>
          <p:cNvSpPr>
            <a:spLocks noGrp="1" noRot="1" noChangeAspect="1" noChangeArrowheads="1" noTextEdit="1"/>
          </p:cNvSpPr>
          <p:nvPr>
            <p:ph type="sldImg"/>
          </p:nvPr>
        </p:nvSpPr>
        <p:spPr>
          <a:ln/>
        </p:spPr>
      </p:sp>
      <p:sp>
        <p:nvSpPr>
          <p:cNvPr id="225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Resumen</a:t>
            </a:r>
            <a:endParaRPr lang="es-ES" dirty="0"/>
          </a:p>
        </p:txBody>
      </p:sp>
    </p:spTree>
    <p:extLst>
      <p:ext uri="{BB962C8B-B14F-4D97-AF65-F5344CB8AC3E}">
        <p14:creationId xmlns:p14="http://schemas.microsoft.com/office/powerpoint/2010/main" val="113082897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57</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Términos y comandos</a:t>
            </a:r>
            <a:endParaRPr lang="es-ES" dirty="0"/>
          </a:p>
        </p:txBody>
      </p:sp>
    </p:spTree>
    <p:extLst>
      <p:ext uri="{BB962C8B-B14F-4D97-AF65-F5344CB8AC3E}">
        <p14:creationId xmlns:p14="http://schemas.microsoft.com/office/powerpoint/2010/main" val="3880524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58</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Términos y comandos</a:t>
            </a:r>
            <a:endParaRPr lang="es-ES" dirty="0"/>
          </a:p>
        </p:txBody>
      </p:sp>
    </p:spTree>
    <p:extLst>
      <p:ext uri="{BB962C8B-B14F-4D97-AF65-F5344CB8AC3E}">
        <p14:creationId xmlns:p14="http://schemas.microsoft.com/office/powerpoint/2010/main" val="21175337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1"/>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03288">
              <a:defRPr sz="2400">
                <a:solidFill>
                  <a:schemeClr val="tx1"/>
                </a:solidFill>
                <a:latin typeface="Arial" charset="0"/>
                <a:ea typeface="ＭＳ Ｐゴシック" charset="0"/>
                <a:cs typeface="ＭＳ Ｐゴシック" charset="0"/>
              </a:defRPr>
            </a:lvl1pPr>
            <a:lvl2pPr marL="742950" indent="-285750" defTabSz="903288">
              <a:defRPr sz="2400">
                <a:solidFill>
                  <a:schemeClr val="tx1"/>
                </a:solidFill>
                <a:latin typeface="Arial" charset="0"/>
                <a:ea typeface="ＭＳ Ｐゴシック" charset="0"/>
              </a:defRPr>
            </a:lvl2pPr>
            <a:lvl3pPr marL="1143000" indent="-228600" defTabSz="903288">
              <a:defRPr sz="2400">
                <a:solidFill>
                  <a:schemeClr val="tx1"/>
                </a:solidFill>
                <a:latin typeface="Arial" charset="0"/>
                <a:ea typeface="ＭＳ Ｐゴシック" charset="0"/>
              </a:defRPr>
            </a:lvl3pPr>
            <a:lvl4pPr marL="1600200" indent="-228600" defTabSz="903288">
              <a:defRPr sz="2400">
                <a:solidFill>
                  <a:schemeClr val="tx1"/>
                </a:solidFill>
                <a:latin typeface="Arial" charset="0"/>
                <a:ea typeface="ＭＳ Ｐゴシック" charset="0"/>
              </a:defRPr>
            </a:lvl4pPr>
            <a:lvl5pPr marL="2057400" indent="-228600" defTabSz="903288">
              <a:defRPr sz="2400">
                <a:solidFill>
                  <a:schemeClr val="tx1"/>
                </a:solidFill>
                <a:latin typeface="Arial" charset="0"/>
                <a:ea typeface="ＭＳ Ｐゴシック" charset="0"/>
              </a:defRPr>
            </a:lvl5pPr>
            <a:lvl6pPr marL="25146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6pPr>
            <a:lvl7pPr marL="29718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7pPr>
            <a:lvl8pPr marL="34290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8pPr>
            <a:lvl9pPr marL="3886200" indent="-228600" algn="ctr" defTabSz="903288" eaLnBrk="0" fontAlgn="base" hangingPunct="0">
              <a:lnSpc>
                <a:spcPct val="90000"/>
              </a:lnSpc>
              <a:spcBef>
                <a:spcPct val="0"/>
              </a:spcBef>
              <a:spcAft>
                <a:spcPct val="0"/>
              </a:spcAft>
              <a:defRPr sz="2400">
                <a:solidFill>
                  <a:schemeClr val="tx1"/>
                </a:solidFill>
                <a:latin typeface="Arial" charset="0"/>
                <a:ea typeface="ＭＳ Ｐゴシック" charset="0"/>
              </a:defRPr>
            </a:lvl9pPr>
          </a:lstStyle>
          <a:p>
            <a:fld id="{6C92755B-29FD-8743-9094-C0E3A734D22E}" type="slidenum">
              <a:rPr lang="en-US" sz="800"/>
              <a:pPr/>
              <a:t>59</a:t>
            </a:fld>
            <a:endParaRPr lang="es-ES" sz="800"/>
          </a:p>
        </p:txBody>
      </p:sp>
      <p:sp>
        <p:nvSpPr>
          <p:cNvPr id="57346" name="Rectangle 2"/>
          <p:cNvSpPr>
            <a:spLocks noGrp="1" noRot="1" noChangeAspect="1" noChangeArrowheads="1" noTextEdit="1"/>
          </p:cNvSpPr>
          <p:nvPr>
            <p:ph type="sldImg"/>
          </p:nvPr>
        </p:nvSpPr>
        <p:spPr>
          <a:ln/>
        </p:spPr>
      </p:sp>
      <p:sp>
        <p:nvSpPr>
          <p:cNvPr id="573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r>
              <a:rPr lang="es-ES" dirty="0">
                <a:latin typeface="Arial" charset="0"/>
              </a:rPr>
              <a:t>Nuevos términos y comandos</a:t>
            </a:r>
            <a:endParaRPr lang="es-ES" dirty="0"/>
          </a:p>
        </p:txBody>
      </p:sp>
    </p:spTree>
    <p:extLst>
      <p:ext uri="{BB962C8B-B14F-4D97-AF65-F5344CB8AC3E}">
        <p14:creationId xmlns:p14="http://schemas.microsoft.com/office/powerpoint/2010/main" val="1043761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0A313ED8-785B-4D16-9B17-4143385249B9}" type="slidenum">
              <a:rPr lang="en-US" sz="800" b="0"/>
              <a:pPr algn="r"/>
              <a:t>6</a:t>
            </a:fld>
            <a:endParaRPr lang="es-ES" sz="800" b="0"/>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p>
        </p:txBody>
      </p:sp>
    </p:spTree>
    <p:extLst>
      <p:ext uri="{BB962C8B-B14F-4D97-AF65-F5344CB8AC3E}">
        <p14:creationId xmlns:p14="http://schemas.microsoft.com/office/powerpoint/2010/main" val="14308919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ja-JP" altLang="en-US"/>
          </a:p>
        </p:txBody>
      </p:sp>
      <p:sp>
        <p:nvSpPr>
          <p:cNvPr id="4" name="Slide Number Placeholder 3"/>
          <p:cNvSpPr>
            <a:spLocks noGrp="1"/>
          </p:cNvSpPr>
          <p:nvPr>
            <p:ph type="sldNum" sz="quarter" idx="10"/>
          </p:nvPr>
        </p:nvSpPr>
        <p:spPr/>
        <p:txBody>
          <a:bodyPr/>
          <a:lstStyle/>
          <a:p>
            <a:pPr>
              <a:defRPr/>
            </a:pPr>
            <a:fld id="{F4CE0E46-7F05-B940-8356-5580BE265E49}" type="slidenum">
              <a:rPr lang="en-US" smtClean="0"/>
              <a:pPr>
                <a:defRPr/>
              </a:pPr>
              <a:t>60</a:t>
            </a:fld>
            <a:endParaRPr lang="es-ES"/>
          </a:p>
        </p:txBody>
      </p:sp>
    </p:spTree>
    <p:extLst>
      <p:ext uri="{BB962C8B-B14F-4D97-AF65-F5344CB8AC3E}">
        <p14:creationId xmlns:p14="http://schemas.microsoft.com/office/powerpoint/2010/main" val="34576140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Slide Image Placeholder 1"/>
          <p:cNvSpPr>
            <a:spLocks noGrp="1" noRot="1" noChangeAspect="1" noTextEdit="1"/>
          </p:cNvSpPr>
          <p:nvPr>
            <p:ph type="sldImg"/>
          </p:nvPr>
        </p:nvSpPr>
        <p:spPr>
          <a:ln/>
        </p:spPr>
      </p:sp>
      <p:sp>
        <p:nvSpPr>
          <p:cNvPr id="296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sp>
        <p:nvSpPr>
          <p:cNvPr id="4" name="Slide Number Placeholder 3"/>
          <p:cNvSpPr>
            <a:spLocks noGrp="1"/>
          </p:cNvSpPr>
          <p:nvPr>
            <p:ph type="sldNum" sz="quarter" idx="5"/>
          </p:nvPr>
        </p:nvSpPr>
        <p:spPr/>
        <p:txBody>
          <a:bodyPr/>
          <a:lstStyle/>
          <a:p>
            <a:pPr>
              <a:defRPr/>
            </a:pPr>
            <a:fld id="{2AC3B40C-7774-46A0-8FD7-D0857136B166}" type="slidenum">
              <a:rPr lang="en-US" smtClean="0"/>
              <a:pPr>
                <a:defRPr/>
              </a:pPr>
              <a:t>61</a:t>
            </a:fld>
            <a:endParaRPr lang="es-ES"/>
          </a:p>
        </p:txBody>
      </p:sp>
    </p:spTree>
    <p:extLst>
      <p:ext uri="{BB962C8B-B14F-4D97-AF65-F5344CB8AC3E}">
        <p14:creationId xmlns:p14="http://schemas.microsoft.com/office/powerpoint/2010/main" val="1180992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7" tIns="0" rIns="18817" bIns="0" anchor="b"/>
          <a:lstStyle>
            <a:lvl1pPr defTabSz="901700" eaLnBrk="0" hangingPunct="0">
              <a:defRPr sz="2400" b="1">
                <a:solidFill>
                  <a:schemeClr val="tx1"/>
                </a:solidFill>
                <a:latin typeface="Arial" charset="0"/>
                <a:cs typeface="Arial" charset="0"/>
              </a:defRPr>
            </a:lvl1pPr>
            <a:lvl2pPr marL="742950" indent="-285750" defTabSz="901700" eaLnBrk="0" hangingPunct="0">
              <a:defRPr sz="2400" b="1">
                <a:solidFill>
                  <a:schemeClr val="tx1"/>
                </a:solidFill>
                <a:latin typeface="Arial" charset="0"/>
                <a:cs typeface="Arial" charset="0"/>
              </a:defRPr>
            </a:lvl2pPr>
            <a:lvl3pPr marL="1143000" indent="-228600" defTabSz="901700" eaLnBrk="0" hangingPunct="0">
              <a:defRPr sz="2400" b="1">
                <a:solidFill>
                  <a:schemeClr val="tx1"/>
                </a:solidFill>
                <a:latin typeface="Arial" charset="0"/>
                <a:cs typeface="Arial" charset="0"/>
              </a:defRPr>
            </a:lvl3pPr>
            <a:lvl4pPr marL="1600200" indent="-228600" defTabSz="901700" eaLnBrk="0" hangingPunct="0">
              <a:defRPr sz="2400" b="1">
                <a:solidFill>
                  <a:schemeClr val="tx1"/>
                </a:solidFill>
                <a:latin typeface="Arial" charset="0"/>
                <a:cs typeface="Arial" charset="0"/>
              </a:defRPr>
            </a:lvl4pPr>
            <a:lvl5pPr marL="2057400" indent="-228600" defTabSz="901700" eaLnBrk="0" hangingPunct="0">
              <a:defRPr sz="2400" b="1">
                <a:solidFill>
                  <a:schemeClr val="tx1"/>
                </a:solidFill>
                <a:latin typeface="Arial" charset="0"/>
                <a:cs typeface="Arial" charset="0"/>
              </a:defRPr>
            </a:lvl5pPr>
            <a:lvl6pPr marL="2514600" indent="-228600" defTabSz="901700" eaLnBrk="0" fontAlgn="base" hangingPunct="0">
              <a:spcBef>
                <a:spcPct val="0"/>
              </a:spcBef>
              <a:spcAft>
                <a:spcPct val="0"/>
              </a:spcAft>
              <a:defRPr sz="2400" b="1">
                <a:solidFill>
                  <a:schemeClr val="tx1"/>
                </a:solidFill>
                <a:latin typeface="Arial" charset="0"/>
                <a:cs typeface="Arial" charset="0"/>
              </a:defRPr>
            </a:lvl6pPr>
            <a:lvl7pPr marL="2971800" indent="-228600" defTabSz="901700" eaLnBrk="0" fontAlgn="base" hangingPunct="0">
              <a:spcBef>
                <a:spcPct val="0"/>
              </a:spcBef>
              <a:spcAft>
                <a:spcPct val="0"/>
              </a:spcAft>
              <a:defRPr sz="2400" b="1">
                <a:solidFill>
                  <a:schemeClr val="tx1"/>
                </a:solidFill>
                <a:latin typeface="Arial" charset="0"/>
                <a:cs typeface="Arial" charset="0"/>
              </a:defRPr>
            </a:lvl7pPr>
            <a:lvl8pPr marL="3429000" indent="-228600" defTabSz="901700" eaLnBrk="0" fontAlgn="base" hangingPunct="0">
              <a:spcBef>
                <a:spcPct val="0"/>
              </a:spcBef>
              <a:spcAft>
                <a:spcPct val="0"/>
              </a:spcAft>
              <a:defRPr sz="2400" b="1">
                <a:solidFill>
                  <a:schemeClr val="tx1"/>
                </a:solidFill>
                <a:latin typeface="Arial" charset="0"/>
                <a:cs typeface="Arial" charset="0"/>
              </a:defRPr>
            </a:lvl8pPr>
            <a:lvl9pPr marL="3886200" indent="-228600" defTabSz="901700" eaLnBrk="0" fontAlgn="base" hangingPunct="0">
              <a:spcBef>
                <a:spcPct val="0"/>
              </a:spcBef>
              <a:spcAft>
                <a:spcPct val="0"/>
              </a:spcAft>
              <a:defRPr sz="2400" b="1">
                <a:solidFill>
                  <a:schemeClr val="tx1"/>
                </a:solidFill>
                <a:latin typeface="Arial" charset="0"/>
                <a:cs typeface="Arial" charset="0"/>
              </a:defRPr>
            </a:lvl9pPr>
          </a:lstStyle>
          <a:p>
            <a:pPr algn="r"/>
            <a:fld id="{ACE20BE7-F2F3-4E26-9454-50B18F790A4E}" type="slidenum">
              <a:rPr lang="en-US" sz="800" b="0">
                <a:ea typeface="ＭＳ Ｐゴシック" pitchFamily="34" charset="-128"/>
              </a:rPr>
              <a:pPr algn="r"/>
              <a:t>7</a:t>
            </a:fld>
            <a:endParaRPr lang="es-ES" sz="800" b="0">
              <a:ea typeface="ＭＳ Ｐゴシック" pitchFamily="34" charset="-128"/>
            </a:endParaRP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1784400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8</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p>
        </p:txBody>
      </p:sp>
    </p:spTree>
    <p:extLst>
      <p:ext uri="{BB962C8B-B14F-4D97-AF65-F5344CB8AC3E}">
        <p14:creationId xmlns:p14="http://schemas.microsoft.com/office/powerpoint/2010/main" val="336847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1"/>
          <p:cNvSpPr txBox="1">
            <a:spLocks noGrp="1" noChangeArrowheads="1"/>
          </p:cNvSpPr>
          <p:nvPr/>
        </p:nvSpPr>
        <p:spPr bwMode="auto">
          <a:xfrm>
            <a:off x="5929313" y="8680450"/>
            <a:ext cx="812800"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819" tIns="0" rIns="18819" bIns="0" anchor="b"/>
          <a:lstStyle>
            <a:lvl1pPr defTabSz="903288" eaLnBrk="0" hangingPunct="0">
              <a:defRPr sz="2400" b="1">
                <a:solidFill>
                  <a:schemeClr val="tx1"/>
                </a:solidFill>
                <a:latin typeface="Arial" charset="0"/>
                <a:cs typeface="Arial" charset="0"/>
              </a:defRPr>
            </a:lvl1pPr>
            <a:lvl2pPr marL="742950" indent="-285750" defTabSz="903288" eaLnBrk="0" hangingPunct="0">
              <a:defRPr sz="2400" b="1">
                <a:solidFill>
                  <a:schemeClr val="tx1"/>
                </a:solidFill>
                <a:latin typeface="Arial" charset="0"/>
                <a:cs typeface="Arial" charset="0"/>
              </a:defRPr>
            </a:lvl2pPr>
            <a:lvl3pPr marL="1143000" indent="-228600" defTabSz="903288" eaLnBrk="0" hangingPunct="0">
              <a:defRPr sz="2400" b="1">
                <a:solidFill>
                  <a:schemeClr val="tx1"/>
                </a:solidFill>
                <a:latin typeface="Arial" charset="0"/>
                <a:cs typeface="Arial" charset="0"/>
              </a:defRPr>
            </a:lvl3pPr>
            <a:lvl4pPr marL="1600200" indent="-228600" defTabSz="903288" eaLnBrk="0" hangingPunct="0">
              <a:defRPr sz="2400" b="1">
                <a:solidFill>
                  <a:schemeClr val="tx1"/>
                </a:solidFill>
                <a:latin typeface="Arial" charset="0"/>
                <a:cs typeface="Arial" charset="0"/>
              </a:defRPr>
            </a:lvl4pPr>
            <a:lvl5pPr marL="2057400" indent="-228600" defTabSz="903288" eaLnBrk="0" hangingPunct="0">
              <a:defRPr sz="2400" b="1">
                <a:solidFill>
                  <a:schemeClr val="tx1"/>
                </a:solidFill>
                <a:latin typeface="Arial" charset="0"/>
                <a:cs typeface="Arial" charset="0"/>
              </a:defRPr>
            </a:lvl5pPr>
            <a:lvl6pPr marL="2514600" indent="-228600" defTabSz="903288" eaLnBrk="0" fontAlgn="base" hangingPunct="0">
              <a:spcBef>
                <a:spcPct val="0"/>
              </a:spcBef>
              <a:spcAft>
                <a:spcPct val="0"/>
              </a:spcAft>
              <a:defRPr sz="2400" b="1">
                <a:solidFill>
                  <a:schemeClr val="tx1"/>
                </a:solidFill>
                <a:latin typeface="Arial" charset="0"/>
                <a:cs typeface="Arial" charset="0"/>
              </a:defRPr>
            </a:lvl6pPr>
            <a:lvl7pPr marL="2971800" indent="-228600" defTabSz="903288" eaLnBrk="0" fontAlgn="base" hangingPunct="0">
              <a:spcBef>
                <a:spcPct val="0"/>
              </a:spcBef>
              <a:spcAft>
                <a:spcPct val="0"/>
              </a:spcAft>
              <a:defRPr sz="2400" b="1">
                <a:solidFill>
                  <a:schemeClr val="tx1"/>
                </a:solidFill>
                <a:latin typeface="Arial" charset="0"/>
                <a:cs typeface="Arial" charset="0"/>
              </a:defRPr>
            </a:lvl7pPr>
            <a:lvl8pPr marL="3429000" indent="-228600" defTabSz="903288" eaLnBrk="0" fontAlgn="base" hangingPunct="0">
              <a:spcBef>
                <a:spcPct val="0"/>
              </a:spcBef>
              <a:spcAft>
                <a:spcPct val="0"/>
              </a:spcAft>
              <a:defRPr sz="2400" b="1">
                <a:solidFill>
                  <a:schemeClr val="tx1"/>
                </a:solidFill>
                <a:latin typeface="Arial" charset="0"/>
                <a:cs typeface="Arial" charset="0"/>
              </a:defRPr>
            </a:lvl8pPr>
            <a:lvl9pPr marL="3886200" indent="-228600" defTabSz="903288" eaLnBrk="0" fontAlgn="base" hangingPunct="0">
              <a:spcBef>
                <a:spcPct val="0"/>
              </a:spcBef>
              <a:spcAft>
                <a:spcPct val="0"/>
              </a:spcAft>
              <a:defRPr sz="2400" b="1">
                <a:solidFill>
                  <a:schemeClr val="tx1"/>
                </a:solidFill>
                <a:latin typeface="Arial" charset="0"/>
                <a:cs typeface="Arial" charset="0"/>
              </a:defRPr>
            </a:lvl9pPr>
          </a:lstStyle>
          <a:p>
            <a:pPr algn="r"/>
            <a:fld id="{7391C207-9349-46D5-9D89-8ADDA5014D1F}" type="slidenum">
              <a:rPr lang="en-US" sz="800" b="0"/>
              <a:pPr algn="r"/>
              <a:t>9</a:t>
            </a:fld>
            <a:endParaRPr lang="es-ES" sz="800" b="0"/>
          </a:p>
        </p:txBody>
      </p:sp>
      <p:sp>
        <p:nvSpPr>
          <p:cNvPr id="25603" name="Rectangle 2"/>
          <p:cNvSpPr>
            <a:spLocks noGrp="1" noRot="1" noChangeAspect="1" noChangeArrowheads="1" noTextEdit="1"/>
          </p:cNvSpPr>
          <p:nvPr>
            <p:ph type="sldImg"/>
          </p:nvPr>
        </p:nvSpPr>
        <p:spPr>
          <a:ln/>
        </p:spPr>
      </p:sp>
      <p:sp>
        <p:nvSpPr>
          <p:cNvPr id="2560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buFontTx/>
              <a:buNone/>
            </a:pPr>
            <a:endParaRPr lang="en-US" sz="1200" kern="1200" dirty="0">
              <a:solidFill>
                <a:schemeClr val="tx1"/>
              </a:solidFill>
              <a:latin typeface="Arial" charset="0"/>
              <a:ea typeface="ＭＳ Ｐゴシック" charset="0"/>
              <a:cs typeface="ＭＳ Ｐゴシック" charset="0"/>
            </a:endParaRPr>
          </a:p>
          <a:p>
            <a:pPr>
              <a:lnSpc>
                <a:spcPct val="80000"/>
              </a:lnSpc>
              <a:buFontTx/>
              <a:buNone/>
            </a:pPr>
            <a:endParaRPr lang="en-US" dirty="0">
              <a:latin typeface="Arial" charset="0"/>
            </a:endParaRPr>
          </a:p>
        </p:txBody>
      </p:sp>
    </p:spTree>
    <p:extLst>
      <p:ext uri="{BB962C8B-B14F-4D97-AF65-F5344CB8AC3E}">
        <p14:creationId xmlns:p14="http://schemas.microsoft.com/office/powerpoint/2010/main" val="15355184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jpe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PPt_CoverArt1"/>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0" y="1893888"/>
            <a:ext cx="9140825" cy="244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3"/>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6" name="Rectangle 4"/>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pública de Cisco</a:t>
            </a:r>
          </a:p>
        </p:txBody>
      </p:sp>
      <p:sp>
        <p:nvSpPr>
          <p:cNvPr id="7" name="Rectangle 5"/>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8" name="Rectangle 6"/>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DC7FBAF0-BCF5-8741-945F-3C6763791038}" type="slidenum">
              <a:rPr lang="en-US" sz="1000">
                <a:solidFill>
                  <a:srgbClr val="D3D3D3"/>
                </a:solidFill>
              </a:rPr>
              <a:pPr algn="r" defTabSz="814388">
                <a:lnSpc>
                  <a:spcPct val="100000"/>
                </a:lnSpc>
              </a:pPr>
              <a:t>‹#›</a:t>
            </a:fld>
            <a:endParaRPr lang="es-ES" sz="1000">
              <a:solidFill>
                <a:srgbClr val="D3D3D3"/>
              </a:solidFill>
            </a:endParaRPr>
          </a:p>
        </p:txBody>
      </p:sp>
      <p:pic>
        <p:nvPicPr>
          <p:cNvPr id="9" name="Picture 9"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10"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247" name="Rectangle 7"/>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1290248" name="Rectangle 8"/>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a:t>Click to Edit Master Subtitle Style</a:t>
            </a:r>
          </a:p>
        </p:txBody>
      </p:sp>
    </p:spTree>
    <p:extLst>
      <p:ext uri="{BB962C8B-B14F-4D97-AF65-F5344CB8AC3E}">
        <p14:creationId xmlns:p14="http://schemas.microsoft.com/office/powerpoint/2010/main" val="3854027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875252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67663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655638" y="798513"/>
            <a:ext cx="8145462" cy="838200"/>
          </a:xfrm>
        </p:spPr>
        <p:txBody>
          <a:bodyPr/>
          <a:lstStyle/>
          <a:p>
            <a:r>
              <a:rPr lang="en-US"/>
              <a:t>Click to edit Master title style</a:t>
            </a:r>
          </a:p>
        </p:txBody>
      </p:sp>
      <p:sp>
        <p:nvSpPr>
          <p:cNvPr id="3" name="Table Placeholder 2"/>
          <p:cNvSpPr>
            <a:spLocks noGrp="1"/>
          </p:cNvSpPr>
          <p:nvPr>
            <p:ph type="tbl" idx="1"/>
          </p:nvPr>
        </p:nvSpPr>
        <p:spPr>
          <a:xfrm>
            <a:off x="655638" y="2014538"/>
            <a:ext cx="7940675" cy="3571875"/>
          </a:xfrm>
        </p:spPr>
        <p:txBody>
          <a:bodyPr/>
          <a:lstStyle/>
          <a:p>
            <a:pPr lvl="0"/>
            <a:endParaRPr lang="en-US" noProof="0" dirty="0"/>
          </a:p>
        </p:txBody>
      </p:sp>
    </p:spTree>
    <p:extLst>
      <p:ext uri="{BB962C8B-B14F-4D97-AF65-F5344CB8AC3E}">
        <p14:creationId xmlns:p14="http://schemas.microsoft.com/office/powerpoint/2010/main" val="39697481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8" descr="PPt_4face_021208.jpg"/>
          <p:cNvPicPr>
            <a:picLocks noChangeAspect="1"/>
          </p:cNvPicPr>
          <p:nvPr/>
        </p:nvPicPr>
        <p:blipFill>
          <a:blip r:embed="rId2">
            <a:extLst>
              <a:ext uri="{28A0092B-C50C-407E-A947-70E740481C1C}">
                <a14:useLocalDpi xmlns:a14="http://schemas.microsoft.com/office/drawing/2010/main"/>
              </a:ext>
            </a:extLst>
          </a:blip>
          <a:srcRect/>
          <a:stretch>
            <a:fillRect/>
          </a:stretch>
        </p:blipFill>
        <p:spPr bwMode="auto">
          <a:xfrm>
            <a:off x="0" y="1911350"/>
            <a:ext cx="9144000"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278"/>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6" name="Rectangle 279"/>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sp>
        <p:nvSpPr>
          <p:cNvPr id="7" name="Rectangle 280"/>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8" name="Rectangle 281"/>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7F1BC4EF-034A-F647-AA58-B71D58802FDB}" type="slidenum">
              <a:rPr lang="en-US" sz="1000">
                <a:solidFill>
                  <a:srgbClr val="D3D3D3"/>
                </a:solidFill>
              </a:rPr>
              <a:pPr algn="r" defTabSz="814388">
                <a:lnSpc>
                  <a:spcPct val="100000"/>
                </a:lnSpc>
              </a:pPr>
              <a:t>‹#›</a:t>
            </a:fld>
            <a:endParaRPr lang="es-ES" sz="1000">
              <a:solidFill>
                <a:srgbClr val="D3D3D3"/>
              </a:solidFill>
            </a:endParaRPr>
          </a:p>
        </p:txBody>
      </p:sp>
      <p:pic>
        <p:nvPicPr>
          <p:cNvPr id="9" name="Picture 331" descr="Cisco_NewLogo"/>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483225" y="5940425"/>
            <a:ext cx="3354388" cy="474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333" descr="Cisco"/>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46063" y="119063"/>
            <a:ext cx="1171575" cy="90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9873" name="Rectangle 209"/>
          <p:cNvSpPr>
            <a:spLocks noGrp="1" noChangeArrowheads="1"/>
          </p:cNvSpPr>
          <p:nvPr>
            <p:ph type="ctrTitle"/>
          </p:nvPr>
        </p:nvSpPr>
        <p:spPr bwMode="white">
          <a:xfrm>
            <a:off x="311150" y="2671763"/>
            <a:ext cx="3768725" cy="830262"/>
          </a:xfrm>
          <a:ln/>
        </p:spPr>
        <p:txBody>
          <a:bodyPr anchor="ctr"/>
          <a:lstStyle>
            <a:lvl1pPr>
              <a:defRPr sz="3000" b="0">
                <a:solidFill>
                  <a:srgbClr val="FFFFFF"/>
                </a:solidFill>
              </a:defRPr>
            </a:lvl1pPr>
          </a:lstStyle>
          <a:p>
            <a:r>
              <a:rPr lang="en-US" dirty="0"/>
              <a:t>Click to edit Master title style</a:t>
            </a:r>
          </a:p>
        </p:txBody>
      </p:sp>
      <p:sp>
        <p:nvSpPr>
          <p:cNvPr id="369874" name="Rectangle 210"/>
          <p:cNvSpPr>
            <a:spLocks noGrp="1" noChangeArrowheads="1"/>
          </p:cNvSpPr>
          <p:nvPr>
            <p:ph type="subTitle" idx="1"/>
          </p:nvPr>
        </p:nvSpPr>
        <p:spPr>
          <a:xfrm>
            <a:off x="311150" y="4672013"/>
            <a:ext cx="4103688" cy="658812"/>
          </a:xfrm>
          <a:ln/>
        </p:spPr>
        <p:txBody>
          <a:bodyPr/>
          <a:lstStyle>
            <a:lvl1pPr marL="0" indent="0">
              <a:lnSpc>
                <a:spcPct val="90000"/>
              </a:lnSpc>
              <a:buFont typeface="Wingdings" pitchFamily="2" charset="2"/>
              <a:buNone/>
              <a:defRPr sz="2000" b="1">
                <a:solidFill>
                  <a:schemeClr val="bg2"/>
                </a:solidFill>
              </a:defRPr>
            </a:lvl1pPr>
          </a:lstStyle>
          <a:p>
            <a:r>
              <a:rPr lang="en-US" dirty="0"/>
              <a:t>Click to edit Master subtitle style</a:t>
            </a:r>
          </a:p>
        </p:txBody>
      </p:sp>
    </p:spTree>
    <p:extLst>
      <p:ext uri="{BB962C8B-B14F-4D97-AF65-F5344CB8AC3E}">
        <p14:creationId xmlns:p14="http://schemas.microsoft.com/office/powerpoint/2010/main" val="8848856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61047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33228517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92319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43739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408482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85695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55638" y="702293"/>
            <a:ext cx="8145462" cy="838200"/>
          </a:xfrm>
        </p:spPr>
        <p:txBody>
          <a:bodyPr/>
          <a:lstStyle/>
          <a:p>
            <a:r>
              <a:rPr lang="en-US" dirty="0"/>
              <a:t>Click to edit Master title style</a:t>
            </a:r>
          </a:p>
        </p:txBody>
      </p:sp>
      <p:sp>
        <p:nvSpPr>
          <p:cNvPr id="3" name="Content Placeholder 2"/>
          <p:cNvSpPr>
            <a:spLocks noGrp="1"/>
          </p:cNvSpPr>
          <p:nvPr>
            <p:ph idx="1"/>
          </p:nvPr>
        </p:nvSpPr>
        <p:spPr>
          <a:xfrm>
            <a:off x="655638" y="1687390"/>
            <a:ext cx="7940675" cy="4720787"/>
          </a:xfrm>
        </p:spPr>
        <p:txBody>
          <a:bodyPr/>
          <a:lstStyle>
            <a:lvl2pPr marL="457200" indent="-228600">
              <a:buFont typeface="Arial" panose="020B0604020202020204" pitchFamily="34" charset="0"/>
              <a:buChar char="•"/>
              <a:defRPr/>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097551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542533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413749116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986291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5925" y="798513"/>
            <a:ext cx="2035175" cy="47879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55638" y="798513"/>
            <a:ext cx="5957887" cy="4787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31607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811502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55638" y="2014538"/>
            <a:ext cx="3894137"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02175" y="2014538"/>
            <a:ext cx="3894138" cy="3571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389473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0279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883690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858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774995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291901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55638" y="798513"/>
            <a:ext cx="8145462"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1027" name="Rectangle 4"/>
          <p:cNvSpPr>
            <a:spLocks noChangeArrowheads="1"/>
          </p:cNvSpPr>
          <p:nvPr/>
        </p:nvSpPr>
        <p:spPr bwMode="auto">
          <a:xfrm>
            <a:off x="193675" y="6562725"/>
            <a:ext cx="962025" cy="29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dirty="0">
                <a:solidFill>
                  <a:srgbClr val="D3D3D3"/>
                </a:solidFill>
              </a:rPr>
              <a:t>ITE PC v4.1</a:t>
            </a:r>
          </a:p>
          <a:p>
            <a:pPr algn="l" defTabSz="814388">
              <a:lnSpc>
                <a:spcPct val="100000"/>
              </a:lnSpc>
            </a:pPr>
            <a:r>
              <a:rPr lang="es-ES" sz="700" dirty="0">
                <a:solidFill>
                  <a:srgbClr val="D3D3D3"/>
                </a:solidFill>
              </a:rPr>
              <a:t>Capítulo 6</a:t>
            </a:r>
          </a:p>
        </p:txBody>
      </p:sp>
      <p:sp>
        <p:nvSpPr>
          <p:cNvPr id="1028" name="Rectangle 5"/>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28856D66-2D7E-BA44-8BF8-F720D8CAD36C}" type="slidenum">
              <a:rPr lang="en-US" sz="1000">
                <a:solidFill>
                  <a:srgbClr val="D3D3D3"/>
                </a:solidFill>
              </a:rPr>
              <a:pPr algn="r" defTabSz="814388">
                <a:lnSpc>
                  <a:spcPct val="100000"/>
                </a:lnSpc>
              </a:pPr>
              <a:t>‹#›</a:t>
            </a:fld>
            <a:endParaRPr lang="es-ES" sz="1000">
              <a:solidFill>
                <a:srgbClr val="D3D3D3"/>
              </a:solidFill>
            </a:endParaRPr>
          </a:p>
        </p:txBody>
      </p:sp>
      <p:sp>
        <p:nvSpPr>
          <p:cNvPr id="1029" name="Rectangle 6"/>
          <p:cNvSpPr>
            <a:spLocks noGrp="1" noChangeArrowheads="1"/>
          </p:cNvSpPr>
          <p:nvPr>
            <p:ph type="body" idx="1"/>
          </p:nvPr>
        </p:nvSpPr>
        <p:spPr bwMode="auto">
          <a:xfrm>
            <a:off x="636398" y="2078328"/>
            <a:ext cx="7940675" cy="3950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a:t>Body Text</a:t>
            </a:r>
          </a:p>
          <a:p>
            <a:pPr lvl="1"/>
            <a:r>
              <a:rPr lang="en-US"/>
              <a:t>Second Level</a:t>
            </a:r>
          </a:p>
          <a:p>
            <a:pPr lvl="2"/>
            <a:r>
              <a:rPr lang="en-US"/>
              <a:t>Third Level</a:t>
            </a:r>
          </a:p>
          <a:p>
            <a:pPr lvl="3"/>
            <a:r>
              <a:rPr lang="en-US"/>
              <a:t>Fourth Level</a:t>
            </a:r>
          </a:p>
          <a:p>
            <a:pPr lvl="4"/>
            <a:r>
              <a:rPr lang="en-US"/>
              <a:t>Fifth Level</a:t>
            </a:r>
          </a:p>
        </p:txBody>
      </p:sp>
      <p:pic>
        <p:nvPicPr>
          <p:cNvPr id="1030" name="Picture 7" descr="PPt_TopBand_Artwork"/>
          <p:cNvPicPr>
            <a:picLocks noChangeAspect="1" noChangeArrowheads="1"/>
          </p:cNvPicPr>
          <p:nvPr/>
        </p:nvPicPr>
        <p:blipFill>
          <a:blip r:embed="rId14">
            <a:extLst>
              <a:ext uri="{28A0092B-C50C-407E-A947-70E740481C1C}">
                <a14:useLocalDpi xmlns:a14="http://schemas.microsoft.com/office/drawing/2010/main"/>
              </a:ext>
            </a:extLst>
          </a:blip>
          <a:srcRect/>
          <a:stretch>
            <a:fillRect/>
          </a:stretch>
        </p:blipFill>
        <p:spPr bwMode="auto">
          <a:xfrm>
            <a:off x="0" y="0"/>
            <a:ext cx="91408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1" name="Rectangle 8"/>
          <p:cNvSpPr>
            <a:spLocks noChangeArrowheads="1"/>
          </p:cNvSpPr>
          <p:nvPr/>
        </p:nvSpPr>
        <p:spPr bwMode="auto">
          <a:xfrm>
            <a:off x="4498975" y="6670675"/>
            <a:ext cx="2347913" cy="1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2007 – 2010, Cisco Systems, Inc. Todos los derechos reservados.</a:t>
            </a:r>
          </a:p>
        </p:txBody>
      </p:sp>
      <p:sp>
        <p:nvSpPr>
          <p:cNvPr id="1032" name="Rectangle 9"/>
          <p:cNvSpPr>
            <a:spLocks noChangeArrowheads="1"/>
          </p:cNvSpPr>
          <p:nvPr/>
        </p:nvSpPr>
        <p:spPr bwMode="auto">
          <a:xfrm>
            <a:off x="7123113" y="6670529"/>
            <a:ext cx="1316808"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a:solidFill>
                  <a:srgbClr val="D3D3D3"/>
                </a:solidFill>
              </a:rPr>
              <a:t>Información pública de Cisco</a:t>
            </a:r>
          </a:p>
        </p:txBody>
      </p:sp>
    </p:spTree>
  </p:cSld>
  <p:clrMap bg1="lt1" tx1="dk1" bg2="lt2" tx2="dk2" accent1="accent1" accent2="accent2" accent3="accent3" accent4="accent4" accent5="accent5" accent6="accent6" hlink="hlink" folHlink="folHlink"/>
  <p:sldLayoutIdLst>
    <p:sldLayoutId id="2147484055" r:id="rId1"/>
    <p:sldLayoutId id="2147484034" r:id="rId2"/>
    <p:sldLayoutId id="2147484035" r:id="rId3"/>
    <p:sldLayoutId id="2147484036" r:id="rId4"/>
    <p:sldLayoutId id="2147484037" r:id="rId5"/>
    <p:sldLayoutId id="2147484038" r:id="rId6"/>
    <p:sldLayoutId id="2147484039" r:id="rId7"/>
    <p:sldLayoutId id="2147484040" r:id="rId8"/>
    <p:sldLayoutId id="2147484041" r:id="rId9"/>
    <p:sldLayoutId id="2147484042" r:id="rId10"/>
    <p:sldLayoutId id="2147484043" r:id="rId11"/>
    <p:sldLayoutId id="2147484044" r:id="rId12"/>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fontAlgn="base">
        <a:lnSpc>
          <a:spcPct val="90000"/>
        </a:lnSpc>
        <a:spcBef>
          <a:spcPct val="0"/>
        </a:spcBef>
        <a:spcAft>
          <a:spcPct val="0"/>
        </a:spcAft>
        <a:defRPr sz="3200" b="1">
          <a:solidFill>
            <a:srgbClr val="708CA1"/>
          </a:solidFill>
          <a:latin typeface="Arial" charset="0"/>
        </a:defRPr>
      </a:lvl6pPr>
      <a:lvl7pPr marL="914400" algn="l" defTabSz="814388" rtl="0" fontAlgn="base">
        <a:lnSpc>
          <a:spcPct val="90000"/>
        </a:lnSpc>
        <a:spcBef>
          <a:spcPct val="0"/>
        </a:spcBef>
        <a:spcAft>
          <a:spcPct val="0"/>
        </a:spcAft>
        <a:defRPr sz="3200" b="1">
          <a:solidFill>
            <a:srgbClr val="708CA1"/>
          </a:solidFill>
          <a:latin typeface="Arial" charset="0"/>
        </a:defRPr>
      </a:lvl7pPr>
      <a:lvl8pPr marL="1371600" algn="l" defTabSz="814388" rtl="0" fontAlgn="base">
        <a:lnSpc>
          <a:spcPct val="90000"/>
        </a:lnSpc>
        <a:spcBef>
          <a:spcPct val="0"/>
        </a:spcBef>
        <a:spcAft>
          <a:spcPct val="0"/>
        </a:spcAft>
        <a:defRPr sz="3200" b="1">
          <a:solidFill>
            <a:srgbClr val="708CA1"/>
          </a:solidFill>
          <a:latin typeface="Arial" charset="0"/>
        </a:defRPr>
      </a:lvl8pPr>
      <a:lvl9pPr marL="1828800" algn="l" defTabSz="814388" rtl="0" fontAlgn="base">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0" fontAlgn="base" hangingPunct="0">
        <a:lnSpc>
          <a:spcPct val="95000"/>
        </a:lnSpc>
        <a:spcBef>
          <a:spcPct val="35000"/>
        </a:spcBef>
        <a:spcAft>
          <a:spcPct val="0"/>
        </a:spcAft>
        <a:buClr>
          <a:srgbClr val="708CA1"/>
        </a:buClr>
        <a:defRPr sz="2000">
          <a:solidFill>
            <a:schemeClr val="tx1"/>
          </a:solidFill>
          <a:latin typeface="+mn-lt"/>
        </a:defRPr>
      </a:lvl6pPr>
      <a:lvl7pPr marL="2519363" algn="l" defTabSz="814388" rtl="0" eaLnBrk="0" fontAlgn="base" hangingPunct="0">
        <a:lnSpc>
          <a:spcPct val="95000"/>
        </a:lnSpc>
        <a:spcBef>
          <a:spcPct val="35000"/>
        </a:spcBef>
        <a:spcAft>
          <a:spcPct val="0"/>
        </a:spcAft>
        <a:buClr>
          <a:srgbClr val="708CA1"/>
        </a:buClr>
        <a:defRPr sz="2000">
          <a:solidFill>
            <a:schemeClr val="tx1"/>
          </a:solidFill>
          <a:latin typeface="+mn-lt"/>
        </a:defRPr>
      </a:lvl7pPr>
      <a:lvl8pPr marL="2976563" algn="l" defTabSz="814388" rtl="0" eaLnBrk="0" fontAlgn="base" hangingPunct="0">
        <a:lnSpc>
          <a:spcPct val="95000"/>
        </a:lnSpc>
        <a:spcBef>
          <a:spcPct val="35000"/>
        </a:spcBef>
        <a:spcAft>
          <a:spcPct val="0"/>
        </a:spcAft>
        <a:buClr>
          <a:srgbClr val="708CA1"/>
        </a:buClr>
        <a:defRPr sz="2000">
          <a:solidFill>
            <a:schemeClr val="tx1"/>
          </a:solidFill>
          <a:latin typeface="+mn-lt"/>
        </a:defRPr>
      </a:lvl8pPr>
      <a:lvl9pPr marL="3433763" algn="l" defTabSz="814388" rtl="0" eaLnBrk="0" fontAlgn="base" hangingPunct="0">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6146"/>
          <p:cNvSpPr>
            <a:spLocks noGrp="1" noChangeArrowheads="1"/>
          </p:cNvSpPr>
          <p:nvPr>
            <p:ph type="title"/>
          </p:nvPr>
        </p:nvSpPr>
        <p:spPr bwMode="auto">
          <a:xfrm>
            <a:off x="193868" y="394392"/>
            <a:ext cx="8772157"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b" anchorCtr="0" compatLnSpc="1">
            <a:prstTxWarp prst="textNoShape">
              <a:avLst/>
            </a:prstTxWarp>
          </a:bodyPr>
          <a:lstStyle/>
          <a:p>
            <a:pPr lvl="0"/>
            <a:r>
              <a:rPr lang="en-US"/>
              <a:t>Slide Title</a:t>
            </a:r>
          </a:p>
        </p:txBody>
      </p:sp>
      <p:sp>
        <p:nvSpPr>
          <p:cNvPr id="3075" name="Rectangle 6281"/>
          <p:cNvSpPr>
            <a:spLocks noChangeArrowheads="1"/>
          </p:cNvSpPr>
          <p:nvPr/>
        </p:nvSpPr>
        <p:spPr bwMode="auto">
          <a:xfrm>
            <a:off x="193675" y="6672263"/>
            <a:ext cx="9620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124" tIns="41061" rIns="82124" bIns="41061" anchor="b">
            <a:spAutoFit/>
          </a:bodyPr>
          <a:lstStyle/>
          <a:p>
            <a:pPr algn="l" defTabSz="814388">
              <a:lnSpc>
                <a:spcPct val="100000"/>
              </a:lnSpc>
            </a:pPr>
            <a:r>
              <a:rPr lang="es-ES" sz="700">
                <a:solidFill>
                  <a:srgbClr val="D3D3D3"/>
                </a:solidFill>
              </a:rPr>
              <a:t>Presentation_ID</a:t>
            </a:r>
          </a:p>
        </p:txBody>
      </p:sp>
      <p:sp>
        <p:nvSpPr>
          <p:cNvPr id="3076" name="Rectangle 6282"/>
          <p:cNvSpPr>
            <a:spLocks noChangeArrowheads="1"/>
          </p:cNvSpPr>
          <p:nvPr/>
        </p:nvSpPr>
        <p:spPr bwMode="auto">
          <a:xfrm>
            <a:off x="8596313" y="6626225"/>
            <a:ext cx="320675"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r" defTabSz="814388">
              <a:lnSpc>
                <a:spcPct val="100000"/>
              </a:lnSpc>
            </a:pPr>
            <a:fld id="{6084AB3D-AE30-934E-B0BC-A74C2CCEE444}" type="slidenum">
              <a:rPr lang="en-US" sz="1000">
                <a:solidFill>
                  <a:srgbClr val="D3D3D3"/>
                </a:solidFill>
              </a:rPr>
              <a:pPr algn="r" defTabSz="814388">
                <a:lnSpc>
                  <a:spcPct val="100000"/>
                </a:lnSpc>
              </a:pPr>
              <a:t>‹#›</a:t>
            </a:fld>
            <a:endParaRPr lang="es-ES" sz="1000">
              <a:solidFill>
                <a:srgbClr val="D3D3D3"/>
              </a:solidFill>
            </a:endParaRPr>
          </a:p>
        </p:txBody>
      </p:sp>
      <p:sp>
        <p:nvSpPr>
          <p:cNvPr id="3077" name="Rectangle 6284"/>
          <p:cNvSpPr>
            <a:spLocks noGrp="1" noChangeArrowheads="1"/>
          </p:cNvSpPr>
          <p:nvPr>
            <p:ph type="body" idx="1"/>
          </p:nvPr>
        </p:nvSpPr>
        <p:spPr bwMode="auto">
          <a:xfrm>
            <a:off x="213109" y="1539502"/>
            <a:ext cx="8733677" cy="4926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p>
            <a:pPr lvl="0"/>
            <a:r>
              <a:rPr lang="en-US" dirty="0"/>
              <a:t>Body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78" name="Rectangle 6312"/>
          <p:cNvSpPr>
            <a:spLocks noChangeArrowheads="1"/>
          </p:cNvSpPr>
          <p:nvPr/>
        </p:nvSpPr>
        <p:spPr bwMode="auto">
          <a:xfrm>
            <a:off x="4498975" y="6672263"/>
            <a:ext cx="202247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nchorCtr="1">
            <a:spAutoFit/>
          </a:bodyPr>
          <a:lstStyle/>
          <a:p>
            <a:pPr algn="l" defTabSz="814388">
              <a:lnSpc>
                <a:spcPct val="100000"/>
              </a:lnSpc>
            </a:pPr>
            <a:r>
              <a:rPr lang="es-ES" sz="700">
                <a:solidFill>
                  <a:srgbClr val="D3D3D3"/>
                </a:solidFill>
              </a:rPr>
              <a:t>© 2008 Cisco Systems, Inc. Todos los derechos reservados.</a:t>
            </a:r>
          </a:p>
        </p:txBody>
      </p:sp>
      <p:sp>
        <p:nvSpPr>
          <p:cNvPr id="3079" name="Rectangle 6313"/>
          <p:cNvSpPr>
            <a:spLocks noChangeArrowheads="1"/>
          </p:cNvSpPr>
          <p:nvPr/>
        </p:nvSpPr>
        <p:spPr bwMode="auto">
          <a:xfrm>
            <a:off x="6896100" y="6670529"/>
            <a:ext cx="1505962" cy="190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b">
            <a:spAutoFit/>
          </a:bodyPr>
          <a:lstStyle/>
          <a:p>
            <a:pPr algn="l" defTabSz="814388">
              <a:lnSpc>
                <a:spcPct val="100000"/>
              </a:lnSpc>
            </a:pPr>
            <a:r>
              <a:rPr lang="es-ES" sz="700" dirty="0">
                <a:solidFill>
                  <a:srgbClr val="D3D3D3"/>
                </a:solidFill>
              </a:rPr>
              <a:t>Información confidencial de Cisco</a:t>
            </a:r>
          </a:p>
        </p:txBody>
      </p:sp>
      <p:pic>
        <p:nvPicPr>
          <p:cNvPr id="3080" name="Picture 8" descr="Rev08_Cisco_BrandBar10_060408.png"/>
          <p:cNvPicPr>
            <a:picLocks noChangeAspect="1"/>
          </p:cNvPicPr>
          <p:nvPr/>
        </p:nvPicPr>
        <p:blipFill>
          <a:blip r:embed="rId13" cstate="email">
            <a:extLst>
              <a:ext uri="{28A0092B-C50C-407E-A947-70E740481C1C}">
                <a14:useLocalDpi xmlns:a14="http://schemas.microsoft.com/office/drawing/2010/main"/>
              </a:ext>
            </a:extLst>
          </a:blip>
          <a:srcRect/>
          <a:stretch>
            <a:fillRect/>
          </a:stretch>
        </p:blipFill>
        <p:spPr bwMode="auto">
          <a:xfrm>
            <a:off x="0" y="0"/>
            <a:ext cx="9144000" cy="34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56" r:id="rId1"/>
    <p:sldLayoutId id="2147484045" r:id="rId2"/>
    <p:sldLayoutId id="2147484046" r:id="rId3"/>
    <p:sldLayoutId id="2147484047" r:id="rId4"/>
    <p:sldLayoutId id="2147484048" r:id="rId5"/>
    <p:sldLayoutId id="2147484049" r:id="rId6"/>
    <p:sldLayoutId id="2147484050" r:id="rId7"/>
    <p:sldLayoutId id="2147484051" r:id="rId8"/>
    <p:sldLayoutId id="2147484052" r:id="rId9"/>
    <p:sldLayoutId id="2147484053" r:id="rId10"/>
    <p:sldLayoutId id="2147484054" r:id="rId11"/>
  </p:sldLayoutIdLst>
  <p:txStyles>
    <p:titleStyle>
      <a:lvl1pPr algn="l" defTabSz="814388" rtl="0" eaLnBrk="0" fontAlgn="base" hangingPunct="0">
        <a:lnSpc>
          <a:spcPct val="90000"/>
        </a:lnSpc>
        <a:spcBef>
          <a:spcPct val="0"/>
        </a:spcBef>
        <a:spcAft>
          <a:spcPct val="0"/>
        </a:spcAft>
        <a:defRPr sz="3200" b="1">
          <a:solidFill>
            <a:srgbClr val="708CA1"/>
          </a:solidFill>
          <a:latin typeface="+mj-lt"/>
          <a:ea typeface="ＭＳ Ｐゴシック" charset="0"/>
          <a:cs typeface="ＭＳ Ｐゴシック" charset="0"/>
        </a:defRPr>
      </a:lvl1pPr>
      <a:lvl2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2pPr>
      <a:lvl3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3pPr>
      <a:lvl4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4pPr>
      <a:lvl5pPr algn="l" defTabSz="814388" rtl="0" eaLnBrk="0" fontAlgn="base" hangingPunct="0">
        <a:lnSpc>
          <a:spcPct val="90000"/>
        </a:lnSpc>
        <a:spcBef>
          <a:spcPct val="0"/>
        </a:spcBef>
        <a:spcAft>
          <a:spcPct val="0"/>
        </a:spcAft>
        <a:defRPr sz="3200" b="1">
          <a:solidFill>
            <a:srgbClr val="708CA1"/>
          </a:solidFill>
          <a:latin typeface="Arial" charset="0"/>
          <a:ea typeface="ＭＳ Ｐゴシック" charset="0"/>
          <a:cs typeface="ＭＳ Ｐゴシック" charset="0"/>
        </a:defRPr>
      </a:lvl5pPr>
      <a:lvl6pPr marL="457200" algn="l" defTabSz="814388" rtl="0" eaLnBrk="1" fontAlgn="base" hangingPunct="1">
        <a:lnSpc>
          <a:spcPct val="90000"/>
        </a:lnSpc>
        <a:spcBef>
          <a:spcPct val="0"/>
        </a:spcBef>
        <a:spcAft>
          <a:spcPct val="0"/>
        </a:spcAft>
        <a:defRPr sz="3200" b="1">
          <a:solidFill>
            <a:srgbClr val="708CA1"/>
          </a:solidFill>
          <a:latin typeface="Arial" charset="0"/>
        </a:defRPr>
      </a:lvl6pPr>
      <a:lvl7pPr marL="914400" algn="l" defTabSz="814388" rtl="0" eaLnBrk="1" fontAlgn="base" hangingPunct="1">
        <a:lnSpc>
          <a:spcPct val="90000"/>
        </a:lnSpc>
        <a:spcBef>
          <a:spcPct val="0"/>
        </a:spcBef>
        <a:spcAft>
          <a:spcPct val="0"/>
        </a:spcAft>
        <a:defRPr sz="3200" b="1">
          <a:solidFill>
            <a:srgbClr val="708CA1"/>
          </a:solidFill>
          <a:latin typeface="Arial" charset="0"/>
        </a:defRPr>
      </a:lvl7pPr>
      <a:lvl8pPr marL="1371600" algn="l" defTabSz="814388" rtl="0" eaLnBrk="1" fontAlgn="base" hangingPunct="1">
        <a:lnSpc>
          <a:spcPct val="90000"/>
        </a:lnSpc>
        <a:spcBef>
          <a:spcPct val="0"/>
        </a:spcBef>
        <a:spcAft>
          <a:spcPct val="0"/>
        </a:spcAft>
        <a:defRPr sz="3200" b="1">
          <a:solidFill>
            <a:srgbClr val="708CA1"/>
          </a:solidFill>
          <a:latin typeface="Arial" charset="0"/>
        </a:defRPr>
      </a:lvl8pPr>
      <a:lvl9pPr marL="1828800" algn="l" defTabSz="814388" rtl="0" eaLnBrk="1" fontAlgn="base" hangingPunct="1">
        <a:lnSpc>
          <a:spcPct val="90000"/>
        </a:lnSpc>
        <a:spcBef>
          <a:spcPct val="0"/>
        </a:spcBef>
        <a:spcAft>
          <a:spcPct val="0"/>
        </a:spcAft>
        <a:defRPr sz="3200" b="1">
          <a:solidFill>
            <a:srgbClr val="708CA1"/>
          </a:solidFill>
          <a:latin typeface="Arial" charset="0"/>
        </a:defRPr>
      </a:lvl9pPr>
    </p:titleStyle>
    <p:body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3" Type="http://schemas.openxmlformats.org/officeDocument/2006/relationships/hyperlink" Target="https://www.netacad.com/group/communities/community-home" TargetMode="External"/><Relationship Id="rId2" Type="http://schemas.openxmlformats.org/officeDocument/2006/relationships/notesSlide" Target="../notesSlides/notesSlide13.xml"/><Relationship Id="rId1" Type="http://schemas.openxmlformats.org/officeDocument/2006/relationships/slideLayout" Target="../slideLayouts/slideLayout19.xml"/><Relationship Id="rId4" Type="http://schemas.openxmlformats.org/officeDocument/2006/relationships/hyperlink" Target="https://www.netacad.com/group/communities/ccna-blo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9.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14.xml"/><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2.xml"/><Relationship Id="rId1" Type="http://schemas.openxmlformats.org/officeDocument/2006/relationships/slideLayout" Target="../slideLayouts/slideLayout14.xml"/><Relationship Id="rId5" Type="http://schemas.openxmlformats.org/officeDocument/2006/relationships/image" Target="../media/image22.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3.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14.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0.xml"/><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8.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14.xml"/></Relationships>
</file>

<file path=ppt/slides/_rels/slide5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4.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4.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6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0.xml"/><Relationship Id="rId1" Type="http://schemas.openxmlformats.org/officeDocument/2006/relationships/slideLayout" Target="../slideLayouts/slideLayout19.xml"/></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1624384" y="800403"/>
            <a:ext cx="6788150" cy="1008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0" indent="0" algn="l" defTabSz="814388" rtl="0" eaLnBrk="0" fontAlgn="base" hangingPunct="0">
              <a:lnSpc>
                <a:spcPct val="90000"/>
              </a:lnSpc>
              <a:spcBef>
                <a:spcPct val="50000"/>
              </a:spcBef>
              <a:spcAft>
                <a:spcPct val="0"/>
              </a:spcAft>
              <a:buClr>
                <a:srgbClr val="708CA1"/>
              </a:buClr>
              <a:buFont typeface="Wingdings" pitchFamily="2" charset="2"/>
              <a:buNone/>
              <a:defRPr sz="2000" b="1">
                <a:solidFill>
                  <a:schemeClr val="bg2"/>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hangingPunct="1">
              <a:buFont typeface="Wingdings" charset="0"/>
              <a:buNone/>
            </a:pPr>
            <a:endParaRPr lang="en-US" kern="0" dirty="0">
              <a:latin typeface="Arial" charset="0"/>
            </a:endParaRPr>
          </a:p>
        </p:txBody>
      </p:sp>
      <p:sp>
        <p:nvSpPr>
          <p:cNvPr id="7" name="Rectangle 2"/>
          <p:cNvSpPr>
            <a:spLocks noGrp="1" noChangeArrowheads="1"/>
          </p:cNvSpPr>
          <p:nvPr>
            <p:ph type="ctrTitle"/>
          </p:nvPr>
        </p:nvSpPr>
        <p:spPr>
          <a:xfrm>
            <a:off x="311150" y="2671763"/>
            <a:ext cx="3931241" cy="830262"/>
          </a:xfrm>
        </p:spPr>
        <p:txBody>
          <a:bodyPr/>
          <a:lstStyle/>
          <a:p>
            <a:pPr eaLnBrk="1" hangingPunct="1"/>
            <a:r>
              <a:rPr lang="es-ES" sz="2400" dirty="0">
                <a:latin typeface="Arial" charset="0"/>
              </a:rPr>
              <a:t>Materiales para el instructor</a:t>
            </a:r>
            <a:r>
              <a:rPr dirty="0"/>
              <a:t/>
            </a:r>
            <a:br>
              <a:rPr dirty="0"/>
            </a:br>
            <a:r>
              <a:rPr lang="es-ES" sz="2400" dirty="0">
                <a:latin typeface="Arial" charset="0"/>
              </a:rPr>
              <a:t>Capítulo 2: Routing estático</a:t>
            </a:r>
            <a:endParaRPr lang="es-ES" sz="2400" dirty="0">
              <a:solidFill>
                <a:srgbClr val="00B0F0"/>
              </a:solidFill>
              <a:latin typeface="Arial" charset="0"/>
            </a:endParaRPr>
          </a:p>
        </p:txBody>
      </p:sp>
      <p:sp>
        <p:nvSpPr>
          <p:cNvPr id="3" name="Subtitle 2"/>
          <p:cNvSpPr>
            <a:spLocks noGrp="1"/>
          </p:cNvSpPr>
          <p:nvPr>
            <p:ph type="subTitle" idx="1"/>
          </p:nvPr>
        </p:nvSpPr>
        <p:spPr>
          <a:xfrm>
            <a:off x="311150" y="4672012"/>
            <a:ext cx="4103688" cy="1061813"/>
          </a:xfrm>
        </p:spPr>
        <p:txBody>
          <a:bodyPr/>
          <a:lstStyle/>
          <a:p>
            <a:pPr eaLnBrk="1" hangingPunct="1"/>
            <a:r>
              <a:rPr lang="es-ES" dirty="0">
                <a:latin typeface="Arial" charset="0"/>
              </a:rPr>
              <a:t>CCNA Routing and Switching</a:t>
            </a:r>
          </a:p>
          <a:p>
            <a:pPr eaLnBrk="1" hangingPunct="1"/>
            <a:r>
              <a:rPr lang="es-ES" dirty="0">
                <a:latin typeface="Arial" charset="0"/>
              </a:rPr>
              <a:t>Introducción a Networks v6.0</a:t>
            </a:r>
          </a:p>
          <a:p>
            <a:endParaRPr lang="es-ES" dirty="0"/>
          </a:p>
        </p:txBody>
      </p:sp>
    </p:spTree>
    <p:extLst>
      <p:ext uri="{BB962C8B-B14F-4D97-AF65-F5344CB8AC3E}">
        <p14:creationId xmlns:p14="http://schemas.microsoft.com/office/powerpoint/2010/main" val="2515264652"/>
      </p:ext>
    </p:extLst>
  </p:cSld>
  <p:clrMapOvr>
    <a:masterClrMapping/>
  </p:clrMapOvr>
  <p:transition>
    <p:wipe dir="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73425"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smtClean="0"/>
              <a:t>Sección 2.1 (continuación)</a:t>
            </a:r>
          </a:p>
          <a:p>
            <a:pPr>
              <a:buFont typeface="Wingdings" panose="05000000000000000000" pitchFamily="2" charset="2"/>
              <a:buChar char="§"/>
            </a:pPr>
            <a:r>
              <a:rPr lang="es-ES" sz="2000" dirty="0"/>
              <a:t>Resalte los tipos de rutas estáticas IPv4 e IPv6 que se estudiarán en el capítulo:</a:t>
            </a:r>
          </a:p>
          <a:p>
            <a:pPr marL="742950" lvl="1" indent="-285750">
              <a:buFont typeface="Courier New" panose="02070309020205020404" pitchFamily="49" charset="0"/>
              <a:buChar char="o"/>
            </a:pPr>
            <a:r>
              <a:rPr lang="es-ES" sz="1600" dirty="0"/>
              <a:t>Ruta estática estándar</a:t>
            </a:r>
          </a:p>
          <a:p>
            <a:pPr marL="742950" lvl="1" indent="-285750">
              <a:buFont typeface="Courier New" panose="02070309020205020404" pitchFamily="49" charset="0"/>
              <a:buChar char="o"/>
            </a:pPr>
            <a:r>
              <a:rPr lang="es-ES" sz="1600" dirty="0"/>
              <a:t>Ruta estática predeterminada</a:t>
            </a:r>
          </a:p>
          <a:p>
            <a:pPr marL="742950" lvl="1" indent="-285750">
              <a:buFont typeface="Courier New" panose="02070309020205020404" pitchFamily="49" charset="0"/>
              <a:buChar char="o"/>
            </a:pPr>
            <a:r>
              <a:rPr lang="es-ES" sz="1600" dirty="0"/>
              <a:t>Ruta estática flotante</a:t>
            </a:r>
          </a:p>
          <a:p>
            <a:pPr marL="0" lvl="0" indent="0">
              <a:buNone/>
            </a:pPr>
            <a:r>
              <a:rPr lang="es-ES" dirty="0" smtClean="0"/>
              <a:t>Sección 2.2</a:t>
            </a:r>
          </a:p>
          <a:p>
            <a:pPr lvl="0">
              <a:buFont typeface="Wingdings" panose="05000000000000000000" pitchFamily="2" charset="2"/>
              <a:buChar char="§"/>
            </a:pPr>
            <a:r>
              <a:rPr lang="es-ES" sz="2000" dirty="0"/>
              <a:t>En Packet Tracer, configure la topología de muestra que se utiliza en el plan de estudio. Comparta la topología con los estudiantes para que puedan hacer su </a:t>
            </a:r>
            <a:r>
              <a:rPr lang="es-ES" sz="2000" dirty="0" smtClean="0"/>
              <a:t>"práctica" </a:t>
            </a:r>
            <a:r>
              <a:rPr lang="es-ES" sz="2000" dirty="0"/>
              <a:t>sobre las configuraciones de rutas estáticas mientras usted las demuestra.</a:t>
            </a:r>
          </a:p>
          <a:p>
            <a:pPr lvl="0">
              <a:buFont typeface="Wingdings" panose="05000000000000000000" pitchFamily="2" charset="2"/>
              <a:buChar char="§"/>
            </a:pPr>
            <a:r>
              <a:rPr lang="es-ES" sz="2000" dirty="0"/>
              <a:t>Aclare el significado de los términos siguiente salto e interfaz de salida.</a:t>
            </a:r>
          </a:p>
          <a:p>
            <a:pPr>
              <a:buFont typeface="Wingdings" panose="05000000000000000000" pitchFamily="2" charset="2"/>
              <a:buChar char="§"/>
            </a:pPr>
            <a:r>
              <a:rPr lang="es-ES" sz="2000" dirty="0"/>
              <a:t>Analice el uso de las rutas predeterminadas y pida a los estudiantes que expliquen cómo se incorporarían a las redes de sus instituciones.</a:t>
            </a:r>
          </a:p>
          <a:p>
            <a:pPr marL="0" lvl="0" indent="0">
              <a:buNone/>
            </a:pPr>
            <a:endParaRPr lang="es-ES" sz="2000" dirty="0"/>
          </a:p>
        </p:txBody>
      </p:sp>
    </p:spTree>
    <p:extLst>
      <p:ext uri="{BB962C8B-B14F-4D97-AF65-F5344CB8AC3E}">
        <p14:creationId xmlns:p14="http://schemas.microsoft.com/office/powerpoint/2010/main" val="3225271947"/>
      </p:ext>
    </p:extLst>
  </p:cSld>
  <p:clrMapOvr>
    <a:masterClrMapping/>
  </p:clrMapOvr>
  <p:transition>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30894"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599" y="1344168"/>
            <a:ext cx="8458201" cy="5396874"/>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smtClean="0"/>
              <a:t>Sección 2.2</a:t>
            </a:r>
          </a:p>
          <a:p>
            <a:r>
              <a:rPr lang="es-ES" sz="2000" dirty="0"/>
              <a:t>Sugiera a los estudiantes que aprovechen las actividades del Verificador de sintaxis para practicar los comandos nuevos.</a:t>
            </a:r>
          </a:p>
          <a:p>
            <a:r>
              <a:rPr lang="es-ES" sz="2000" dirty="0"/>
              <a:t>Explique la necesidad de utilizar una ruta estática totalmente especificada que incluya tanto la interfaz de salida como la dirección del siguiente salto. (Es necesario con sistemas IOS más antiguos en los que no se utilice CEF.)</a:t>
            </a:r>
          </a:p>
          <a:p>
            <a:r>
              <a:rPr lang="es-ES" sz="2000" dirty="0"/>
              <a:t>Demuestre cómo se verifican las rutas estáticas con:</a:t>
            </a:r>
          </a:p>
          <a:p>
            <a:pPr marL="742950" lvl="1" indent="-285750">
              <a:buFont typeface="Courier New" panose="02070309020205020404" pitchFamily="49" charset="0"/>
              <a:buChar char="o"/>
            </a:pPr>
            <a:r>
              <a:rPr lang="es-ES" sz="1600" b="1" dirty="0"/>
              <a:t>show ip route</a:t>
            </a:r>
            <a:r>
              <a:rPr lang="es-ES" sz="1600" dirty="0" smtClean="0"/>
              <a:t> </a:t>
            </a:r>
          </a:p>
          <a:p>
            <a:pPr marL="742950" lvl="1" indent="-285750">
              <a:buFont typeface="Courier New" panose="02070309020205020404" pitchFamily="49" charset="0"/>
              <a:buChar char="o"/>
            </a:pPr>
            <a:r>
              <a:rPr lang="es-ES" sz="1600" b="1" dirty="0"/>
              <a:t>show ip route static</a:t>
            </a:r>
            <a:r>
              <a:rPr lang="es-ES" sz="1600" dirty="0" smtClean="0"/>
              <a:t> </a:t>
            </a:r>
          </a:p>
          <a:p>
            <a:pPr marL="742950" lvl="1" indent="-285750">
              <a:buFont typeface="Courier New" panose="02070309020205020404" pitchFamily="49" charset="0"/>
              <a:buChar char="o"/>
            </a:pPr>
            <a:r>
              <a:rPr lang="es-ES" sz="1600" b="1" dirty="0"/>
              <a:t>show ip route</a:t>
            </a:r>
            <a:r>
              <a:rPr lang="es-ES" sz="1600" dirty="0" smtClean="0"/>
              <a:t> </a:t>
            </a:r>
            <a:r>
              <a:rPr lang="es-ES" sz="1600" i="1" dirty="0"/>
              <a:t>red</a:t>
            </a:r>
            <a:r>
              <a:rPr lang="es-ES" sz="1600" dirty="0" smtClean="0"/>
              <a:t> </a:t>
            </a:r>
          </a:p>
          <a:p>
            <a:pPr marL="742950" lvl="1" indent="-285750">
              <a:buFont typeface="Courier New" panose="02070309020205020404" pitchFamily="49" charset="0"/>
              <a:buChar char="o"/>
            </a:pPr>
            <a:r>
              <a:rPr lang="es-ES" sz="1600" b="1" dirty="0"/>
              <a:t>show ipv6 route</a:t>
            </a:r>
            <a:r>
              <a:rPr lang="es-ES" sz="1600" dirty="0" smtClean="0"/>
              <a:t> </a:t>
            </a:r>
          </a:p>
          <a:p>
            <a:pPr marL="742950" lvl="1" indent="-285750">
              <a:buFont typeface="Courier New" panose="02070309020205020404" pitchFamily="49" charset="0"/>
              <a:buChar char="o"/>
            </a:pPr>
            <a:r>
              <a:rPr lang="es-ES" sz="1600" b="1" dirty="0"/>
              <a:t>show ipv6 route static</a:t>
            </a:r>
            <a:r>
              <a:rPr lang="es-ES" sz="1600" dirty="0" smtClean="0"/>
              <a:t> </a:t>
            </a:r>
          </a:p>
          <a:p>
            <a:pPr marL="742950" lvl="1" indent="-285750">
              <a:buFont typeface="Courier New" panose="02070309020205020404" pitchFamily="49" charset="0"/>
              <a:buChar char="o"/>
            </a:pPr>
            <a:r>
              <a:rPr lang="es-ES" sz="1600" b="1" dirty="0"/>
              <a:t>show ipv6 route</a:t>
            </a:r>
            <a:r>
              <a:rPr lang="es-ES" sz="1600" dirty="0" smtClean="0"/>
              <a:t> </a:t>
            </a:r>
            <a:r>
              <a:rPr lang="es-ES" sz="1600" i="1" dirty="0"/>
              <a:t>red</a:t>
            </a:r>
            <a:r>
              <a:rPr lang="es-ES" sz="1600" dirty="0" smtClean="0"/>
              <a:t> </a:t>
            </a:r>
            <a:endParaRPr lang="es-ES" sz="1600" dirty="0"/>
          </a:p>
        </p:txBody>
      </p:sp>
    </p:spTree>
    <p:extLst>
      <p:ext uri="{BB962C8B-B14F-4D97-AF65-F5344CB8AC3E}">
        <p14:creationId xmlns:p14="http://schemas.microsoft.com/office/powerpoint/2010/main" val="1071931153"/>
      </p:ext>
    </p:extLst>
  </p:cSld>
  <p:clrMapOvr>
    <a:masterClrMapping/>
  </p:clrMapOvr>
  <p:transition>
    <p:wipe dir="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30894"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28600" y="1344168"/>
            <a:ext cx="8577072" cy="4965192"/>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dirty="0" smtClean="0"/>
              <a:t>Sección 2.2 (continuación)</a:t>
            </a:r>
          </a:p>
          <a:p>
            <a:r>
              <a:rPr lang="es-ES" sz="2000" dirty="0"/>
              <a:t>Analice el uso de las rutas estáticas flotantes como rutas de respaldo.</a:t>
            </a:r>
          </a:p>
          <a:p>
            <a:r>
              <a:rPr lang="es-ES" sz="2000" dirty="0"/>
              <a:t>Explique que Cisco IOS instala automáticamente una ruta de host local cuando se configura una dirección de interfaz en el router. Se indica con una </a:t>
            </a:r>
            <a:r>
              <a:rPr lang="es-ES" sz="2000" dirty="0" smtClean="0"/>
              <a:t>"L". </a:t>
            </a:r>
            <a:r>
              <a:rPr lang="es-ES" sz="2000" dirty="0"/>
              <a:t>Muestre cómo sucede en tiempo real con Packet Tracer. </a:t>
            </a:r>
          </a:p>
          <a:p>
            <a:r>
              <a:rPr lang="es-ES" sz="2000" dirty="0"/>
              <a:t>Haga que los estudiantes estudien la salida de la tabla de routing e identifiquen las rutas estáticas, predeterminadas y de host locales.</a:t>
            </a:r>
          </a:p>
          <a:p>
            <a:pPr marL="0" indent="0">
              <a:buNone/>
            </a:pPr>
            <a:r>
              <a:rPr lang="es-ES" dirty="0" smtClean="0"/>
              <a:t>Sección 2.3</a:t>
            </a:r>
          </a:p>
          <a:p>
            <a:r>
              <a:rPr lang="es-ES" sz="2000" dirty="0"/>
              <a:t>Demuestre los procesos metódicos para solucionar problemas en rutas estáticas con los comandos </a:t>
            </a:r>
            <a:r>
              <a:rPr lang="es-ES" sz="2000" b="1" dirty="0"/>
              <a:t>ping</a:t>
            </a:r>
            <a:r>
              <a:rPr lang="es-ES" sz="2000" dirty="0"/>
              <a:t>, </a:t>
            </a:r>
            <a:r>
              <a:rPr lang="es-ES" sz="2000" b="1" dirty="0"/>
              <a:t>traceroute</a:t>
            </a:r>
            <a:r>
              <a:rPr lang="es-ES" sz="2000" dirty="0"/>
              <a:t>, </a:t>
            </a:r>
            <a:r>
              <a:rPr lang="es-ES" sz="2000" b="1" dirty="0"/>
              <a:t>show ip route</a:t>
            </a:r>
            <a:r>
              <a:rPr lang="es-ES" sz="2000" dirty="0"/>
              <a:t>, </a:t>
            </a:r>
            <a:r>
              <a:rPr lang="es-ES" sz="2000" b="1" dirty="0"/>
              <a:t>show ip interface brief</a:t>
            </a:r>
            <a:r>
              <a:rPr lang="es-ES" sz="2000" dirty="0"/>
              <a:t> y </a:t>
            </a:r>
            <a:r>
              <a:rPr lang="es-ES" sz="2000" b="1" dirty="0"/>
              <a:t>show cdp neighbors detail.</a:t>
            </a:r>
          </a:p>
          <a:p>
            <a:r>
              <a:rPr lang="es-ES" sz="2000" dirty="0"/>
              <a:t>Ofrezca a los estudiantes la mayor cantidad de oportunidades posible para que perfeccionen sus habilidades para solucionar problemas</a:t>
            </a:r>
            <a:r>
              <a:rPr lang="es-ES" sz="2000" dirty="0" smtClean="0"/>
              <a:t>.</a:t>
            </a:r>
            <a:endParaRPr lang="es-ES" sz="2000" dirty="0"/>
          </a:p>
        </p:txBody>
      </p:sp>
    </p:spTree>
    <p:extLst>
      <p:ext uri="{BB962C8B-B14F-4D97-AF65-F5344CB8AC3E}">
        <p14:creationId xmlns:p14="http://schemas.microsoft.com/office/powerpoint/2010/main" val="3914060940"/>
      </p:ext>
    </p:extLst>
  </p:cSld>
  <p:clrMapOvr>
    <a:masterClrMapping/>
  </p:clrMapOvr>
  <p:transition>
    <p:wipe dir="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314" name="Rectangle 33"/>
          <p:cNvSpPr>
            <a:spLocks noGrp="1" noChangeArrowheads="1"/>
          </p:cNvSpPr>
          <p:nvPr>
            <p:ph type="title" idx="4294967295"/>
          </p:nvPr>
        </p:nvSpPr>
        <p:spPr>
          <a:xfrm>
            <a:off x="446400" y="349200"/>
            <a:ext cx="8145462" cy="838200"/>
          </a:xfrm>
        </p:spPr>
        <p:txBody>
          <a:bodyPr/>
          <a:lstStyle/>
          <a:p>
            <a:pPr eaLnBrk="1" hangingPunct="1"/>
            <a:r>
              <a:rPr lang="es-ES" dirty="0" smtClean="0"/>
              <a:t>Capítulo 2: Ayuda adicional</a:t>
            </a:r>
          </a:p>
        </p:txBody>
      </p:sp>
      <p:sp>
        <p:nvSpPr>
          <p:cNvPr id="20483" name="Rectangle 34"/>
          <p:cNvSpPr>
            <a:spLocks noGrp="1" noChangeArrowheads="1"/>
          </p:cNvSpPr>
          <p:nvPr>
            <p:ph type="body" idx="4294967295"/>
          </p:nvPr>
        </p:nvSpPr>
        <p:spPr>
          <a:xfrm>
            <a:off x="395786" y="1260910"/>
            <a:ext cx="8200528" cy="3571875"/>
          </a:xfrm>
        </p:spPr>
        <p:txBody>
          <a:bodyPr/>
          <a:lstStyle/>
          <a:p>
            <a:pPr>
              <a:lnSpc>
                <a:spcPct val="85000"/>
              </a:lnSpc>
              <a:spcBef>
                <a:spcPct val="30000"/>
              </a:spcBef>
              <a:spcAft>
                <a:spcPts val="1200"/>
              </a:spcAft>
              <a:defRPr/>
            </a:pPr>
            <a:r>
              <a:rPr lang="es-ES" sz="2000" dirty="0"/>
              <a:t>Para obtener ayuda adicional sobre las estrategias de enseñanza, incluidos los planes de lección, las analogías para los conceptos difíciles y los temas de debate, visite la Comunidad CCNA en </a:t>
            </a:r>
            <a:r>
              <a:rPr lang="es-ES" sz="2000" dirty="0">
                <a:hlinkClick r:id="rId3"/>
              </a:rPr>
              <a:t>https://www.netacad.com/group/communities/community-home</a:t>
            </a:r>
            <a:r>
              <a:rPr lang="es-ES" smtClean="0"/>
              <a:t>.</a:t>
            </a:r>
            <a:endParaRPr lang="es-ES" sz="2000" dirty="0"/>
          </a:p>
          <a:p>
            <a:pPr>
              <a:lnSpc>
                <a:spcPct val="85000"/>
              </a:lnSpc>
              <a:spcBef>
                <a:spcPct val="30000"/>
              </a:spcBef>
              <a:spcAft>
                <a:spcPts val="1200"/>
              </a:spcAft>
              <a:defRPr/>
            </a:pPr>
            <a:r>
              <a:rPr lang="es-ES" sz="2000" dirty="0"/>
              <a:t>Prácticas recomendadas de todo el mundo para enseñar CCNA Routing and Switching. </a:t>
            </a:r>
            <a:r>
              <a:rPr lang="es-ES" sz="2000" dirty="0">
                <a:hlinkClick r:id="rId4"/>
              </a:rPr>
              <a:t>https://www.netacad.com/group/communities/ccna-blog</a:t>
            </a:r>
            <a:endParaRPr lang="es-ES" sz="2000" dirty="0"/>
          </a:p>
          <a:p>
            <a:pPr>
              <a:lnSpc>
                <a:spcPct val="85000"/>
              </a:lnSpc>
              <a:spcBef>
                <a:spcPct val="30000"/>
              </a:spcBef>
              <a:defRPr/>
            </a:pPr>
            <a:r>
              <a:rPr lang="es-ES" sz="2000" dirty="0"/>
              <a:t>Si tiene planes o recursos de lección que desee compartir, súbalos a la Comunidad CCNA, a fin de ayudar a otros instructores.</a:t>
            </a:r>
          </a:p>
          <a:p>
            <a:r>
              <a:rPr lang="es-ES" sz="2000" dirty="0"/>
              <a:t>Los estudiantes pueden inscribirse en </a:t>
            </a:r>
            <a:r>
              <a:rPr lang="es-ES" sz="2000" b="1" dirty="0"/>
              <a:t>Packet Tracer Know How 1: Packet Tracer 101 </a:t>
            </a:r>
            <a:r>
              <a:rPr lang="es-ES" sz="2000" dirty="0"/>
              <a:t>(autoinscripción)</a:t>
            </a:r>
          </a:p>
        </p:txBody>
      </p:sp>
    </p:spTree>
    <p:extLst>
      <p:ext uri="{BB962C8B-B14F-4D97-AF65-F5344CB8AC3E}">
        <p14:creationId xmlns:p14="http://schemas.microsoft.com/office/powerpoint/2010/main" val="1402589301"/>
      </p:ext>
    </p:extLst>
  </p:cSld>
  <p:clrMapOvr>
    <a:masterClrMapping/>
  </p:clrMapOvr>
  <p:transition>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8"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pic>
        <p:nvPicPr>
          <p:cNvPr id="14339" name="Picture 100" descr="CNA_largo-onwhit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39297878"/>
      </p:ext>
    </p:extLst>
  </p:cSld>
  <p:clrMapOvr>
    <a:masterClrMapping/>
  </p:clrMapOvr>
  <p:transition>
    <p:wipe dir="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9" name="Rectangle 2"/>
          <p:cNvSpPr>
            <a:spLocks noGrp="1" noChangeArrowheads="1"/>
          </p:cNvSpPr>
          <p:nvPr>
            <p:ph type="ctrTitle"/>
          </p:nvPr>
        </p:nvSpPr>
        <p:spPr>
          <a:xfrm>
            <a:off x="311150" y="2263775"/>
            <a:ext cx="3854450" cy="1481138"/>
          </a:xfrm>
        </p:spPr>
        <p:txBody>
          <a:bodyPr/>
          <a:lstStyle/>
          <a:p>
            <a:pPr eaLnBrk="1" hangingPunct="1"/>
            <a:r>
              <a:rPr lang="es-ES" sz="2400" dirty="0">
                <a:latin typeface="Arial" charset="0"/>
              </a:rPr>
              <a:t>Capítulo 2: Routing estático</a:t>
            </a:r>
            <a:endParaRPr lang="es-ES" sz="2400" dirty="0">
              <a:solidFill>
                <a:srgbClr val="00B0F0"/>
              </a:solidFill>
              <a:latin typeface="Arial" charset="0"/>
            </a:endParaRPr>
          </a:p>
        </p:txBody>
      </p:sp>
      <p:sp>
        <p:nvSpPr>
          <p:cNvPr id="7170" name="Rectangle 3"/>
          <p:cNvSpPr>
            <a:spLocks noGrp="1" noChangeArrowheads="1"/>
          </p:cNvSpPr>
          <p:nvPr>
            <p:ph type="subTitle" idx="1"/>
          </p:nvPr>
        </p:nvSpPr>
        <p:spPr>
          <a:xfrm>
            <a:off x="311150" y="4672013"/>
            <a:ext cx="6788150" cy="658812"/>
          </a:xfrm>
        </p:spPr>
        <p:txBody>
          <a:bodyPr/>
          <a:lstStyle/>
          <a:p>
            <a:pPr eaLnBrk="1" hangingPunct="1"/>
            <a:r>
              <a:rPr lang="es-ES" smtClean="0"/>
              <a:t>Routing and Switching Essentials v6.0</a:t>
            </a:r>
            <a:endParaRPr lang="es-ES" dirty="0">
              <a:solidFill>
                <a:srgbClr val="00B0F0"/>
              </a:solidFill>
              <a:latin typeface="Arial" charset="0"/>
            </a:endParaRPr>
          </a:p>
        </p:txBody>
      </p:sp>
    </p:spTree>
  </p:cSld>
  <p:clrMapOvr>
    <a:masterClrMapping/>
  </p:clrMapOvr>
  <p:transition>
    <p:wipe dir="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350288"/>
            <a:ext cx="8145462" cy="838200"/>
          </a:xfrm>
        </p:spPr>
        <p:txBody>
          <a:bodyPr/>
          <a:lstStyle/>
          <a:p>
            <a:pPr eaLnBrk="1" hangingPunct="1"/>
            <a:r>
              <a:rPr lang="es-ES" dirty="0" smtClean="0"/>
              <a:t>Capítulo 2: Secciones y objetivos</a:t>
            </a:r>
          </a:p>
        </p:txBody>
      </p:sp>
      <p:sp>
        <p:nvSpPr>
          <p:cNvPr id="4099" name="Rectangle 34"/>
          <p:cNvSpPr>
            <a:spLocks noGrp="1" noChangeArrowheads="1"/>
          </p:cNvSpPr>
          <p:nvPr>
            <p:ph type="body" idx="4294967295"/>
          </p:nvPr>
        </p:nvSpPr>
        <p:spPr>
          <a:xfrm>
            <a:off x="655638" y="1337482"/>
            <a:ext cx="7861041" cy="4743578"/>
          </a:xfrm>
        </p:spPr>
        <p:txBody>
          <a:bodyPr/>
          <a:lstStyle/>
          <a:p>
            <a:pPr marL="0" indent="0">
              <a:buNone/>
            </a:pPr>
            <a:r>
              <a:rPr lang="es-ES" sz="2000" dirty="0"/>
              <a:t>2.1 Implementación del routing estático</a:t>
            </a:r>
          </a:p>
          <a:p>
            <a:pPr marL="742950" lvl="1" indent="-285750">
              <a:buFont typeface="Arial" panose="020B0604020202020204" pitchFamily="34" charset="0"/>
              <a:buChar char="•"/>
            </a:pPr>
            <a:r>
              <a:rPr lang="es-ES" sz="1600" dirty="0"/>
              <a:t>Explicar las ventajas y desventajas del routing estático.</a:t>
            </a:r>
          </a:p>
          <a:p>
            <a:pPr marL="742950" lvl="1" indent="-285750">
              <a:buFont typeface="Arial" panose="020B0604020202020204" pitchFamily="34" charset="0"/>
              <a:buChar char="•"/>
            </a:pPr>
            <a:r>
              <a:rPr lang="es-ES" sz="1600" dirty="0"/>
              <a:t>Explicar la finalidad de los diferentes tipos de rutas estáticas.</a:t>
            </a:r>
          </a:p>
          <a:p>
            <a:pPr marL="1588" indent="0">
              <a:buNone/>
            </a:pPr>
            <a:r>
              <a:rPr lang="es-ES" sz="2000" dirty="0"/>
              <a:t>2.2 Configurar rutas estáticas y predeterminadas</a:t>
            </a:r>
          </a:p>
          <a:p>
            <a:pPr marL="742950" lvl="1" indent="-285750">
              <a:buFont typeface="Arial" panose="020B0604020202020204" pitchFamily="34" charset="0"/>
              <a:buChar char="•"/>
            </a:pPr>
            <a:r>
              <a:rPr lang="es-ES" sz="1600" dirty="0"/>
              <a:t>Configurar rutas estáticas IPv4 e IPv6 especificando una dirección del siguiente salto.</a:t>
            </a:r>
          </a:p>
          <a:p>
            <a:pPr marL="742950" lvl="1" indent="-285750">
              <a:buFont typeface="Arial" panose="020B0604020202020204" pitchFamily="34" charset="0"/>
              <a:buChar char="•"/>
            </a:pPr>
            <a:r>
              <a:rPr lang="es-ES" sz="1600" dirty="0"/>
              <a:t>Configurar rutas IPv4 e IPv6 predeterminadas.</a:t>
            </a:r>
          </a:p>
          <a:p>
            <a:pPr marL="742950" lvl="1" indent="-285750">
              <a:buFont typeface="Arial" panose="020B0604020202020204" pitchFamily="34" charset="0"/>
              <a:buChar char="•"/>
            </a:pPr>
            <a:r>
              <a:rPr lang="es-ES" sz="1600" dirty="0"/>
              <a:t>Configurar una ruta estática flotante para proporcionar una conexión de respaldo.</a:t>
            </a:r>
          </a:p>
          <a:p>
            <a:pPr marL="742950" lvl="1" indent="-285750">
              <a:buFont typeface="Arial" panose="020B0604020202020204" pitchFamily="34" charset="0"/>
              <a:buChar char="•"/>
            </a:pPr>
            <a:r>
              <a:rPr lang="es-ES" sz="1600" dirty="0"/>
              <a:t>Configurar rutas de hosts estáticas IPv4 e IPv6 que dirijan el tráfico a un host específico.</a:t>
            </a:r>
          </a:p>
          <a:p>
            <a:pPr marL="0" indent="0">
              <a:buNone/>
            </a:pPr>
            <a:r>
              <a:rPr lang="es-ES" sz="2000" dirty="0"/>
              <a:t>2.3 Resolución de problemas de rutas estáticas y predeterminadas</a:t>
            </a:r>
          </a:p>
          <a:p>
            <a:pPr marL="742950" lvl="1" indent="-285750">
              <a:buFont typeface="Arial" panose="020B0604020202020204" pitchFamily="34" charset="0"/>
              <a:buChar char="•"/>
            </a:pPr>
            <a:r>
              <a:rPr lang="es-ES" sz="1600" dirty="0"/>
              <a:t>Explicar la forma en que un router procesa paquetes cuando se configura una ruta estática.</a:t>
            </a:r>
          </a:p>
          <a:p>
            <a:pPr marL="742950" lvl="1" indent="-285750">
              <a:buFont typeface="Arial" panose="020B0604020202020204" pitchFamily="34" charset="0"/>
              <a:buChar char="•"/>
            </a:pPr>
            <a:r>
              <a:rPr lang="es-ES" sz="1600" dirty="0"/>
              <a:t>Resolver problemas comunes de configuración de rutas estáticas y predeterminadas.</a:t>
            </a:r>
          </a:p>
        </p:txBody>
      </p:sp>
    </p:spTree>
    <p:extLst>
      <p:ext uri="{BB962C8B-B14F-4D97-AF65-F5344CB8AC3E}">
        <p14:creationId xmlns:p14="http://schemas.microsoft.com/office/powerpoint/2010/main" val="1065710895"/>
      </p:ext>
    </p:extLst>
  </p:cSld>
  <p:clrMapOvr>
    <a:masterClrMapping/>
  </p:clrMapOvr>
  <p:transition>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marL="0" indent="0">
              <a:buNone/>
            </a:pPr>
            <a:r>
              <a:rPr lang="es-ES" sz="2400" dirty="0"/>
              <a:t>2.1 Implementación del routing estático</a:t>
            </a:r>
          </a:p>
        </p:txBody>
      </p:sp>
    </p:spTree>
    <p:extLst>
      <p:ext uri="{BB962C8B-B14F-4D97-AF65-F5344CB8AC3E}">
        <p14:creationId xmlns:p14="http://schemas.microsoft.com/office/powerpoint/2010/main" val="2753221210"/>
      </p:ext>
    </p:extLst>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pPr eaLnBrk="1" hangingPunct="1"/>
            <a:r>
              <a:rPr lang="es-ES" sz="1800" dirty="0" err="1" smtClean="0"/>
              <a:t>Routing</a:t>
            </a:r>
            <a:r>
              <a:rPr lang="es-ES" sz="1800" dirty="0" smtClean="0"/>
              <a:t> estático</a:t>
            </a:r>
            <a:r>
              <a:rPr dirty="0"/>
              <a:t/>
            </a:r>
            <a:br>
              <a:rPr dirty="0"/>
            </a:br>
            <a:r>
              <a:rPr lang="es-ES" dirty="0" smtClean="0"/>
              <a:t>Llegar a redes remotas</a:t>
            </a:r>
            <a:endParaRPr lang="es-ES" dirty="0">
              <a:solidFill>
                <a:srgbClr val="00B0F0"/>
              </a:solidFill>
              <a:latin typeface="Arial" charset="0"/>
            </a:endParaRPr>
          </a:p>
        </p:txBody>
      </p:sp>
      <p:sp>
        <p:nvSpPr>
          <p:cNvPr id="2" name="Content Placeholder 1"/>
          <p:cNvSpPr>
            <a:spLocks noGrp="1"/>
          </p:cNvSpPr>
          <p:nvPr>
            <p:ph idx="1"/>
          </p:nvPr>
        </p:nvSpPr>
        <p:spPr>
          <a:xfrm>
            <a:off x="268530" y="1232592"/>
            <a:ext cx="3458345" cy="4336935"/>
          </a:xfrm>
        </p:spPr>
        <p:txBody>
          <a:bodyPr/>
          <a:lstStyle/>
          <a:p>
            <a:pPr marL="0" indent="0">
              <a:buNone/>
            </a:pPr>
            <a:r>
              <a:rPr lang="es-ES" sz="2000" dirty="0"/>
              <a:t>Un router puede descubrir redes remotas de dos maneras:</a:t>
            </a:r>
          </a:p>
          <a:p>
            <a:pPr marL="461963" indent="-342900">
              <a:buFont typeface="Arial"/>
              <a:buChar char="•"/>
            </a:pPr>
            <a:r>
              <a:rPr lang="es-ES" sz="2000" b="1" dirty="0"/>
              <a:t>Manualmente</a:t>
            </a:r>
            <a:r>
              <a:rPr lang="es-ES" sz="2000" dirty="0" smtClean="0"/>
              <a:t>: las redes remotas se introducen de forma manual en la tabla de rutas por medio de rutas estáticas.</a:t>
            </a:r>
          </a:p>
          <a:p>
            <a:pPr marL="461963" indent="-342900">
              <a:buFont typeface="Arial"/>
              <a:buChar char="•"/>
            </a:pPr>
            <a:r>
              <a:rPr lang="es-ES" sz="2000" b="1" dirty="0"/>
              <a:t>Dinámicamente</a:t>
            </a:r>
            <a:r>
              <a:rPr lang="es-ES" sz="2000" dirty="0" smtClean="0"/>
              <a:t>: las rutas remotas se descubren de forma automática mediante un protocolo de </a:t>
            </a:r>
            <a:r>
              <a:rPr lang="es-ES" sz="2000" dirty="0" err="1" smtClean="0"/>
              <a:t>routing</a:t>
            </a:r>
            <a:r>
              <a:rPr lang="es-ES" sz="2000" dirty="0" smtClean="0"/>
              <a:t> dinámico.</a:t>
            </a:r>
          </a:p>
          <a:p>
            <a:endParaRPr lang="es-ES" sz="2000" dirty="0"/>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688167" y="1828801"/>
            <a:ext cx="5273477" cy="3920835"/>
          </a:xfrm>
          <a:prstGeom prst="rect">
            <a:avLst/>
          </a:prstGeom>
        </p:spPr>
      </p:pic>
    </p:spTree>
    <p:extLst>
      <p:ext uri="{BB962C8B-B14F-4D97-AF65-F5344CB8AC3E}">
        <p14:creationId xmlns:p14="http://schemas.microsoft.com/office/powerpoint/2010/main" val="2700030874"/>
      </p:ext>
    </p:extLst>
  </p:cSld>
  <p:clrMapOvr>
    <a:masterClrMapping/>
  </p:clrMapOvr>
  <p:transition spd="med">
    <p:wipe dir="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err="1" smtClean="0"/>
              <a:t>Routing</a:t>
            </a:r>
            <a:r>
              <a:rPr lang="es-ES" sz="1800" dirty="0" smtClean="0"/>
              <a:t> estático</a:t>
            </a:r>
            <a:r>
              <a:rPr dirty="0"/>
              <a:t/>
            </a:r>
            <a:br>
              <a:rPr dirty="0"/>
            </a:br>
            <a:r>
              <a:rPr lang="es-ES" dirty="0" smtClean="0"/>
              <a:t>¿Por qué elegir el </a:t>
            </a:r>
            <a:r>
              <a:rPr lang="es-ES" dirty="0" err="1" smtClean="0"/>
              <a:t>routing</a:t>
            </a:r>
            <a:r>
              <a:rPr lang="es-ES" dirty="0" smtClean="0"/>
              <a:t> estático?</a:t>
            </a:r>
          </a:p>
        </p:txBody>
      </p:sp>
      <p:sp>
        <p:nvSpPr>
          <p:cNvPr id="2" name="Content Placeholder 1"/>
          <p:cNvSpPr>
            <a:spLocks noGrp="1"/>
          </p:cNvSpPr>
          <p:nvPr>
            <p:ph idx="1"/>
          </p:nvPr>
        </p:nvSpPr>
        <p:spPr>
          <a:xfrm>
            <a:off x="268529" y="1232592"/>
            <a:ext cx="8652187" cy="2591263"/>
          </a:xfrm>
        </p:spPr>
        <p:txBody>
          <a:bodyPr/>
          <a:lstStyle/>
          <a:p>
            <a:pPr marL="0" indent="0">
              <a:buNone/>
            </a:pPr>
            <a:r>
              <a:rPr lang="es-ES" sz="1700" dirty="0"/>
              <a:t>El routing estático proporciona algunas ventajas en comparación con el routing dinámico, por ejemplo:</a:t>
            </a:r>
          </a:p>
          <a:p>
            <a:r>
              <a:rPr lang="es-ES" sz="1700" dirty="0"/>
              <a:t>Las rutas estáticas no se anuncian a través de la red, lo cual aumenta la seguridad.</a:t>
            </a:r>
          </a:p>
          <a:p>
            <a:r>
              <a:rPr lang="es-ES" sz="1700" dirty="0"/>
              <a:t>Las rutas estáticas consumen menos ancho de banda que los protocolos de routing dinámico. No se utiliza ningún ciclo de CPU para calcular y comunicar las rutas.</a:t>
            </a:r>
          </a:p>
          <a:p>
            <a:r>
              <a:rPr lang="es-ES" sz="1700" dirty="0"/>
              <a:t>La ruta que usa una ruta estática para enviar datos es conocida.</a:t>
            </a:r>
          </a:p>
          <a:p>
            <a:endParaRPr lang="es-ES" sz="1700" dirty="0"/>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9126" y="3532909"/>
            <a:ext cx="6471037" cy="2883799"/>
          </a:xfrm>
          <a:prstGeom prst="rect">
            <a:avLst/>
          </a:prstGeom>
        </p:spPr>
      </p:pic>
    </p:spTree>
    <p:extLst>
      <p:ext uri="{BB962C8B-B14F-4D97-AF65-F5344CB8AC3E}">
        <p14:creationId xmlns:p14="http://schemas.microsoft.com/office/powerpoint/2010/main" val="3042000402"/>
      </p:ext>
    </p:extLst>
  </p:cSld>
  <p:clrMapOvr>
    <a:masterClrMapping/>
  </p:clrMapOvr>
  <p:transition spd="med">
    <p:wipe dir="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98" name="Rectangle 33"/>
          <p:cNvSpPr>
            <a:spLocks noGrp="1" noChangeArrowheads="1"/>
          </p:cNvSpPr>
          <p:nvPr>
            <p:ph type="title" idx="4294967295"/>
          </p:nvPr>
        </p:nvSpPr>
        <p:spPr>
          <a:xfrm>
            <a:off x="655638" y="609600"/>
            <a:ext cx="8145462" cy="838200"/>
          </a:xfrm>
        </p:spPr>
        <p:txBody>
          <a:bodyPr/>
          <a:lstStyle/>
          <a:p>
            <a:pPr eaLnBrk="1" hangingPunct="1"/>
            <a:r>
              <a:rPr lang="es-ES" dirty="0">
                <a:latin typeface="Arial" charset="0"/>
              </a:rPr>
              <a:t>Materiales del instructor: Guía de planificación del capítulo 2</a:t>
            </a:r>
            <a:endParaRPr lang="es-ES" dirty="0"/>
          </a:p>
        </p:txBody>
      </p:sp>
      <p:sp>
        <p:nvSpPr>
          <p:cNvPr id="4099" name="Rectangle 34"/>
          <p:cNvSpPr>
            <a:spLocks noGrp="1" noChangeArrowheads="1"/>
          </p:cNvSpPr>
          <p:nvPr>
            <p:ph type="body" idx="4294967295"/>
          </p:nvPr>
        </p:nvSpPr>
        <p:spPr>
          <a:xfrm>
            <a:off x="655638" y="1532586"/>
            <a:ext cx="7940675" cy="4539803"/>
          </a:xfrm>
        </p:spPr>
        <p:txBody>
          <a:bodyPr/>
          <a:lstStyle/>
          <a:p>
            <a:pPr marL="0" indent="0">
              <a:buNone/>
            </a:pPr>
            <a:r>
              <a:rPr lang="es-ES" dirty="0" smtClean="0"/>
              <a:t>Esta presentación en PowerPoint se divide en dos partes:</a:t>
            </a:r>
          </a:p>
          <a:p>
            <a:pPr marL="457200" indent="-457200">
              <a:buFont typeface="+mj-lt"/>
              <a:buAutoNum type="arabicPeriod"/>
            </a:pPr>
            <a:r>
              <a:rPr lang="es-ES" sz="2000" dirty="0"/>
              <a:t>Guía de planificación para el instructor</a:t>
            </a:r>
          </a:p>
          <a:p>
            <a:pPr lvl="1">
              <a:buFont typeface="Wingdings" charset="2"/>
              <a:buChar char="§"/>
            </a:pPr>
            <a:r>
              <a:rPr lang="es-ES" sz="1600" dirty="0"/>
              <a:t>Información para ayudarlo a familiarizarse con el capítulo</a:t>
            </a:r>
          </a:p>
          <a:p>
            <a:pPr lvl="1">
              <a:buFont typeface="Wingdings" charset="2"/>
              <a:buChar char="§"/>
            </a:pPr>
            <a:r>
              <a:rPr lang="es-ES" sz="1600" dirty="0"/>
              <a:t>Ayuda a la enseñanza</a:t>
            </a:r>
          </a:p>
          <a:p>
            <a:pPr marL="457200" indent="-457200">
              <a:buFont typeface="+mj-lt"/>
              <a:buAutoNum type="arabicPeriod"/>
            </a:pPr>
            <a:r>
              <a:rPr lang="es-ES" sz="2000" dirty="0"/>
              <a:t>Presentación de la clase del instructor</a:t>
            </a:r>
          </a:p>
          <a:p>
            <a:pPr lvl="1">
              <a:buFont typeface="Wingdings" charset="2"/>
              <a:buChar char="§"/>
            </a:pPr>
            <a:r>
              <a:rPr lang="es-ES" sz="1600" dirty="0"/>
              <a:t>Diapositivas opcionales que puede utilizar en el aula</a:t>
            </a:r>
          </a:p>
          <a:p>
            <a:pPr lvl="1">
              <a:buFont typeface="Wingdings" charset="2"/>
              <a:buChar char="§"/>
            </a:pPr>
            <a:r>
              <a:rPr lang="es-ES" sz="1600" dirty="0"/>
              <a:t>Comienza en la diapositiva n.º 15</a:t>
            </a:r>
            <a:endParaRPr lang="es-ES" sz="1600" b="1" dirty="0">
              <a:solidFill>
                <a:srgbClr val="00B0F0"/>
              </a:solidFill>
            </a:endParaRPr>
          </a:p>
          <a:p>
            <a:pPr marL="0" indent="0">
              <a:buNone/>
            </a:pPr>
            <a:r>
              <a:rPr lang="es-ES" sz="2000" dirty="0"/>
              <a:t>Nota: Elimine la Guía de planificación de esta presentación antes de compartirla con otras personas.</a:t>
            </a:r>
            <a:endParaRPr lang="es-ES" dirty="0"/>
          </a:p>
        </p:txBody>
      </p:sp>
    </p:spTree>
    <p:extLst>
      <p:ext uri="{BB962C8B-B14F-4D97-AF65-F5344CB8AC3E}">
        <p14:creationId xmlns:p14="http://schemas.microsoft.com/office/powerpoint/2010/main" val="1045761936"/>
      </p:ext>
    </p:extLst>
  </p:cSld>
  <p:clrMapOvr>
    <a:masterClrMapping/>
  </p:clrMapOvr>
  <p:transition>
    <p:wipe dir="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err="1" smtClean="0"/>
              <a:t>Routing</a:t>
            </a:r>
            <a:r>
              <a:rPr lang="es-ES" sz="1800" dirty="0" smtClean="0"/>
              <a:t> estático</a:t>
            </a:r>
            <a:r>
              <a:rPr dirty="0"/>
              <a:t/>
            </a:r>
            <a:br>
              <a:rPr dirty="0"/>
            </a:br>
            <a:r>
              <a:rPr lang="es-ES" dirty="0" smtClean="0"/>
              <a:t>¿Cuándo se deben usar rutas estáticas?</a:t>
            </a:r>
          </a:p>
        </p:txBody>
      </p:sp>
      <p:sp>
        <p:nvSpPr>
          <p:cNvPr id="2" name="Content Placeholder 1"/>
          <p:cNvSpPr>
            <a:spLocks noGrp="1"/>
          </p:cNvSpPr>
          <p:nvPr>
            <p:ph idx="1"/>
          </p:nvPr>
        </p:nvSpPr>
        <p:spPr>
          <a:xfrm>
            <a:off x="268530" y="1232592"/>
            <a:ext cx="8570670" cy="2702099"/>
          </a:xfrm>
        </p:spPr>
        <p:txBody>
          <a:bodyPr/>
          <a:lstStyle/>
          <a:p>
            <a:pPr marL="0" indent="0">
              <a:buNone/>
            </a:pPr>
            <a:r>
              <a:rPr lang="es-ES" sz="1800" dirty="0"/>
              <a:t>El routing estático tiene tres usos principales:</a:t>
            </a:r>
          </a:p>
          <a:p>
            <a:r>
              <a:rPr lang="es-ES" sz="1800" dirty="0"/>
              <a:t>Facilitar el mantenimiento de la tabla de routing en redes pequeñas.</a:t>
            </a:r>
          </a:p>
          <a:p>
            <a:r>
              <a:rPr lang="es-ES" sz="1800" dirty="0"/>
              <a:t>Proporcionar routing hacia las redes de conexión única y desde estas. Una red de conexión única es aquella a la cual se accede a través un de una única ruta y cuyo router no tiene otros vecinos.</a:t>
            </a:r>
          </a:p>
          <a:p>
            <a:r>
              <a:rPr lang="es-ES" sz="1800" dirty="0"/>
              <a:t>Utiliza una única ruta predeterminada para representar una ruta hacia cualquier red que no tenga una coincidencia más específica con otra ruta en la tabla de routing. </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687782" y="3587717"/>
            <a:ext cx="4904509" cy="3075605"/>
          </a:xfrm>
          <a:prstGeom prst="rect">
            <a:avLst/>
          </a:prstGeom>
        </p:spPr>
      </p:pic>
    </p:spTree>
    <p:extLst>
      <p:ext uri="{BB962C8B-B14F-4D97-AF65-F5344CB8AC3E}">
        <p14:creationId xmlns:p14="http://schemas.microsoft.com/office/powerpoint/2010/main" val="2667230165"/>
      </p:ext>
    </p:extLst>
  </p:cSld>
  <p:clrMapOvr>
    <a:masterClrMapping/>
  </p:clrMapOvr>
  <p:transition spd="med">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Tipos de rutas estáticas</a:t>
            </a:r>
            <a:r>
              <a:rPr dirty="0"/>
              <a:t/>
            </a:r>
            <a:br>
              <a:rPr dirty="0"/>
            </a:br>
            <a:r>
              <a:rPr lang="es-ES" dirty="0" smtClean="0"/>
              <a:t>Aplicaciones de las rutas estáticas</a:t>
            </a:r>
          </a:p>
        </p:txBody>
      </p:sp>
      <p:sp>
        <p:nvSpPr>
          <p:cNvPr id="2" name="Content Placeholder 1"/>
          <p:cNvSpPr>
            <a:spLocks noGrp="1"/>
          </p:cNvSpPr>
          <p:nvPr>
            <p:ph idx="1"/>
          </p:nvPr>
        </p:nvSpPr>
        <p:spPr>
          <a:xfrm>
            <a:off x="268530" y="1232592"/>
            <a:ext cx="8570670" cy="2702099"/>
          </a:xfrm>
        </p:spPr>
        <p:txBody>
          <a:bodyPr/>
          <a:lstStyle/>
          <a:p>
            <a:pPr marL="0" indent="0">
              <a:buNone/>
            </a:pPr>
            <a:r>
              <a:rPr lang="es-ES" sz="2000" dirty="0"/>
              <a:t>Las rutas estáticas se suelen utilizar en los siguientes casos:</a:t>
            </a:r>
          </a:p>
          <a:p>
            <a:r>
              <a:rPr lang="es-ES" sz="2000" dirty="0"/>
              <a:t>Para conectarse a una red específica.</a:t>
            </a:r>
          </a:p>
          <a:p>
            <a:r>
              <a:rPr lang="es-ES" sz="2000" dirty="0"/>
              <a:t>Para proporcionar un gateway de último recurso para una red de conexión única.</a:t>
            </a:r>
          </a:p>
          <a:p>
            <a:r>
              <a:rPr lang="es-ES" sz="2000" dirty="0"/>
              <a:t>Para reducir el número de rutas anunciadas mediante el resumen de varias redes contiguas como una sola ruta estática.</a:t>
            </a:r>
          </a:p>
          <a:p>
            <a:r>
              <a:rPr lang="es-ES" sz="2000" dirty="0"/>
              <a:t>Para crear una ruta de respaldo en caso de que falle un enlace de la ruta principal.</a:t>
            </a:r>
          </a:p>
        </p:txBody>
      </p:sp>
    </p:spTree>
    <p:extLst>
      <p:ext uri="{BB962C8B-B14F-4D97-AF65-F5344CB8AC3E}">
        <p14:creationId xmlns:p14="http://schemas.microsoft.com/office/powerpoint/2010/main" val="305021075"/>
      </p:ext>
    </p:extLst>
  </p:cSld>
  <p:clrMapOvr>
    <a:masterClrMapping/>
  </p:clrMapOvr>
  <p:transition spd="med">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Tipos de rutas estáticas</a:t>
            </a:r>
            <a:r>
              <a:rPr dirty="0"/>
              <a:t/>
            </a:r>
            <a:br>
              <a:rPr dirty="0"/>
            </a:br>
            <a:r>
              <a:rPr lang="es-ES" dirty="0" smtClean="0"/>
              <a:t>Ruta estática estándar</a:t>
            </a:r>
          </a:p>
        </p:txBody>
      </p:sp>
      <p:pic>
        <p:nvPicPr>
          <p:cNvPr id="3" name="Content Placeholder 2"/>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959008" y="1496291"/>
            <a:ext cx="6997349" cy="4516582"/>
          </a:xfrm>
        </p:spPr>
      </p:pic>
    </p:spTree>
    <p:extLst>
      <p:ext uri="{BB962C8B-B14F-4D97-AF65-F5344CB8AC3E}">
        <p14:creationId xmlns:p14="http://schemas.microsoft.com/office/powerpoint/2010/main" val="2433548159"/>
      </p:ext>
    </p:extLst>
  </p:cSld>
  <p:clrMapOvr>
    <a:masterClrMapping/>
  </p:clrMapOvr>
  <p:transition spd="med">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Tipos de rutas estáticas</a:t>
            </a:r>
            <a:r>
              <a:rPr dirty="0"/>
              <a:t/>
            </a:r>
            <a:br>
              <a:rPr dirty="0"/>
            </a:br>
            <a:r>
              <a:rPr lang="es-ES" dirty="0" smtClean="0"/>
              <a:t>Ruta estática predeterminada</a:t>
            </a:r>
          </a:p>
        </p:txBody>
      </p:sp>
      <p:pic>
        <p:nvPicPr>
          <p:cNvPr id="4" name="Content Placeholder 3"/>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2105144" y="3105826"/>
            <a:ext cx="5428610" cy="3752173"/>
          </a:xfrm>
        </p:spPr>
      </p:pic>
      <p:sp>
        <p:nvSpPr>
          <p:cNvPr id="5" name="Rectangle 4"/>
          <p:cNvSpPr/>
          <p:nvPr/>
        </p:nvSpPr>
        <p:spPr>
          <a:xfrm>
            <a:off x="277042" y="1423059"/>
            <a:ext cx="8718102" cy="1948226"/>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estática predeterminada es aquella que coincide con todos los paquetes. </a:t>
            </a:r>
          </a:p>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predeterminada identifica la dirección IP del gateway al cual el router envía todos los paquetes IP para los que no tiene una ruta descubierta o estática. </a:t>
            </a:r>
          </a:p>
          <a:p>
            <a:pPr marL="236538" lvl="0" indent="-236538" algn="l" defTabSz="814388">
              <a:lnSpc>
                <a:spcPct val="95000"/>
              </a:lnSpc>
              <a:spcBef>
                <a:spcPct val="50000"/>
              </a:spcBef>
              <a:buClr>
                <a:srgbClr val="708CA1"/>
              </a:buClr>
              <a:buFont typeface="Wingdings" pitchFamily="2" charset="2"/>
              <a:buChar char="§"/>
            </a:pPr>
            <a:r>
              <a:rPr lang="es-ES" sz="1800" kern="0" dirty="0">
                <a:solidFill>
                  <a:srgbClr val="000000"/>
                </a:solidFill>
                <a:latin typeface="Arial"/>
              </a:rPr>
              <a:t>Una ruta estática predeterminada es simplemente una ruta estática con 0.0.0.0/0 como dirección IPv4 de destino.</a:t>
            </a:r>
          </a:p>
        </p:txBody>
      </p:sp>
    </p:spTree>
    <p:extLst>
      <p:ext uri="{BB962C8B-B14F-4D97-AF65-F5344CB8AC3E}">
        <p14:creationId xmlns:p14="http://schemas.microsoft.com/office/powerpoint/2010/main" val="4162076681"/>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Tipos de rutas estáticas</a:t>
            </a:r>
            <a:r>
              <a:rPr dirty="0"/>
              <a:t/>
            </a:r>
            <a:br>
              <a:rPr dirty="0"/>
            </a:br>
            <a:r>
              <a:rPr lang="es-ES" dirty="0" smtClean="0"/>
              <a:t>Ruta estática resumida</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95664" y="1371599"/>
            <a:ext cx="6994235" cy="5036825"/>
          </a:xfrm>
          <a:prstGeom prst="rect">
            <a:avLst/>
          </a:prstGeom>
        </p:spPr>
      </p:pic>
    </p:spTree>
    <p:extLst>
      <p:ext uri="{BB962C8B-B14F-4D97-AF65-F5344CB8AC3E}">
        <p14:creationId xmlns:p14="http://schemas.microsoft.com/office/powerpoint/2010/main" val="3226650176"/>
      </p:ext>
    </p:extLst>
  </p:cSld>
  <p:clrMapOvr>
    <a:masterClrMapping/>
  </p:clrMapOvr>
  <p:transition spd="med">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Tipos de rutas estáticas</a:t>
            </a:r>
            <a:r>
              <a:rPr dirty="0"/>
              <a:t/>
            </a:r>
            <a:br>
              <a:rPr dirty="0"/>
            </a:br>
            <a:r>
              <a:rPr lang="es-ES" dirty="0" smtClean="0"/>
              <a:t>Ruta estática flotante</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136073" y="1330515"/>
            <a:ext cx="7140037" cy="5207991"/>
          </a:xfrm>
          <a:prstGeom prst="rect">
            <a:avLst/>
          </a:prstGeom>
        </p:spPr>
      </p:pic>
    </p:spTree>
    <p:extLst>
      <p:ext uri="{BB962C8B-B14F-4D97-AF65-F5344CB8AC3E}">
        <p14:creationId xmlns:p14="http://schemas.microsoft.com/office/powerpoint/2010/main" val="476550011"/>
      </p:ext>
    </p:extLst>
  </p:cSld>
  <p:clrMapOvr>
    <a:masterClrMapping/>
  </p:clrMapOvr>
  <p:transition spd="med">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4122627" cy="1481138"/>
          </a:xfrm>
        </p:spPr>
        <p:txBody>
          <a:bodyPr/>
          <a:lstStyle/>
          <a:p>
            <a:pPr eaLnBrk="1" hangingPunct="1"/>
            <a:r>
              <a:rPr lang="es-ES" sz="2400" dirty="0"/>
              <a:t>6.2 Configurar rutas estáticas y predeterminadas</a:t>
            </a:r>
            <a:endParaRPr lang="es-ES" sz="2400" dirty="0">
              <a:solidFill>
                <a:srgbClr val="00B0F0"/>
              </a:solidFill>
            </a:endParaRPr>
          </a:p>
        </p:txBody>
      </p:sp>
    </p:spTree>
    <p:extLst>
      <p:ext uri="{BB962C8B-B14F-4D97-AF65-F5344CB8AC3E}">
        <p14:creationId xmlns:p14="http://schemas.microsoft.com/office/powerpoint/2010/main" val="1565692449"/>
      </p:ext>
    </p:extLst>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Comando </a:t>
            </a:r>
            <a:r>
              <a:rPr lang="es-ES" dirty="0">
                <a:latin typeface="Courier New" panose="02070309020205020404" pitchFamily="49" charset="0"/>
              </a:rPr>
              <a:t>ip route</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72346" y="1343429"/>
            <a:ext cx="6615199" cy="5195917"/>
          </a:xfrm>
          <a:prstGeom prst="rect">
            <a:avLst/>
          </a:prstGeom>
        </p:spPr>
      </p:pic>
    </p:spTree>
    <p:extLst>
      <p:ext uri="{BB962C8B-B14F-4D97-AF65-F5344CB8AC3E}">
        <p14:creationId xmlns:p14="http://schemas.microsoft.com/office/powerpoint/2010/main" val="2559917394"/>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Opciones de siguiente salto</a:t>
            </a:r>
          </a:p>
        </p:txBody>
      </p:sp>
      <p:sp>
        <p:nvSpPr>
          <p:cNvPr id="3" name="Rectangle 2"/>
          <p:cNvSpPr/>
          <p:nvPr/>
        </p:nvSpPr>
        <p:spPr>
          <a:xfrm>
            <a:off x="276998" y="1385452"/>
            <a:ext cx="8576057" cy="2893100"/>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El siguiente salto se puede identificar mediante una dirección IP, una interfaz de salida, o ambas. El modo en que se especifica el destino genera uno de los siguientes tres tipos de ruta:</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del siguiente salto</a:t>
            </a:r>
            <a:r>
              <a:rPr lang="es-ES" sz="2000" kern="0" dirty="0">
                <a:solidFill>
                  <a:srgbClr val="000000"/>
                </a:solidFill>
                <a:latin typeface="Arial"/>
              </a:rPr>
              <a:t>: solo se especifica la dirección IP del siguiente salto.</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estática conectada directamente</a:t>
            </a:r>
            <a:r>
              <a:rPr lang="es-ES" sz="2000" kern="0" dirty="0">
                <a:solidFill>
                  <a:srgbClr val="000000"/>
                </a:solidFill>
                <a:latin typeface="Arial"/>
              </a:rPr>
              <a:t>: solo se especifica la interfaz de salida del router.</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Arial"/>
              </a:rPr>
              <a:t>Ruta estática totalmente especificada</a:t>
            </a:r>
            <a:r>
              <a:rPr lang="es-ES" sz="2000" kern="0" dirty="0">
                <a:solidFill>
                  <a:srgbClr val="000000"/>
                </a:solidFill>
                <a:latin typeface="Arial"/>
              </a:rPr>
              <a:t>: se especifican la dirección IP del siguiente salto y la interfaz de salida.</a:t>
            </a:r>
          </a:p>
        </p:txBody>
      </p:sp>
    </p:spTree>
    <p:extLst>
      <p:ext uri="{BB962C8B-B14F-4D97-AF65-F5344CB8AC3E}">
        <p14:creationId xmlns:p14="http://schemas.microsoft.com/office/powerpoint/2010/main" val="1768560687"/>
      </p:ext>
    </p:extLst>
  </p:cSld>
  <p:clrMapOvr>
    <a:masterClrMapping/>
  </p:clrMapOvr>
  <p:transition spd="med">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estáticas IPv4</a:t>
            </a:r>
            <a:r>
              <a:rPr dirty="0"/>
              <a:t/>
            </a:r>
            <a:br>
              <a:rPr dirty="0"/>
            </a:br>
            <a:r>
              <a:rPr lang="es-ES" dirty="0" smtClean="0"/>
              <a:t>Configurar una ruta estática de siguiente salto</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055" y="1330221"/>
            <a:ext cx="6497782" cy="5383059"/>
          </a:xfrm>
          <a:prstGeom prst="rect">
            <a:avLst/>
          </a:prstGeom>
        </p:spPr>
      </p:pic>
    </p:spTree>
    <p:extLst>
      <p:ext uri="{BB962C8B-B14F-4D97-AF65-F5344CB8AC3E}">
        <p14:creationId xmlns:p14="http://schemas.microsoft.com/office/powerpoint/2010/main" val="2876359554"/>
      </p:ext>
    </p:extLst>
  </p:cSld>
  <p:clrMapOvr>
    <a:masterClrMapping/>
  </p:clrMapOvr>
  <p:transition spd="med">
    <p:wipe dir="r"/>
  </p:transition>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33"/>
          <p:cNvSpPr txBox="1">
            <a:spLocks noChangeArrowheads="1"/>
          </p:cNvSpPr>
          <p:nvPr/>
        </p:nvSpPr>
        <p:spPr bwMode="white">
          <a:xfrm>
            <a:off x="311148" y="2155592"/>
            <a:ext cx="4189413" cy="1838248"/>
          </a:xfrm>
          <a:prstGeom prst="rect">
            <a:avLst/>
          </a:prstGeom>
          <a:noFill/>
          <a:ln w="9525" algn="ctr">
            <a:noFill/>
            <a:miter lim="800000"/>
            <a:headEnd/>
            <a:tailEnd/>
          </a:ln>
        </p:spPr>
        <p:txBody>
          <a:bodyPr lIns="82124" tIns="41061" rIns="82124" bIns="41061" anchor="ctr">
            <a:normAutofit/>
          </a:bodyPr>
          <a:lstStyle/>
          <a:p>
            <a:pPr algn="l" defTabSz="814388">
              <a:lnSpc>
                <a:spcPct val="90000"/>
              </a:lnSpc>
              <a:defRPr/>
            </a:pPr>
            <a:r>
              <a:rPr lang="es-AR" b="0" kern="0" dirty="0" smtClean="0">
                <a:solidFill>
                  <a:schemeClr val="bg1"/>
                </a:solidFill>
                <a:latin typeface="+mj-lt"/>
              </a:rPr>
              <a:t>Guía de planificación de </a:t>
            </a:r>
            <a:r>
              <a:rPr lang="es-AR" kern="0" dirty="0" err="1" smtClean="0">
                <a:solidFill>
                  <a:schemeClr val="bg1"/>
                </a:solidFill>
                <a:latin typeface="+mj-lt"/>
              </a:rPr>
              <a:t>Routing</a:t>
            </a:r>
            <a:r>
              <a:rPr lang="es-AR" kern="0" dirty="0" smtClean="0">
                <a:solidFill>
                  <a:schemeClr val="bg1"/>
                </a:solidFill>
                <a:latin typeface="+mj-lt"/>
              </a:rPr>
              <a:t> and </a:t>
            </a:r>
            <a:r>
              <a:rPr lang="es-AR" kern="0" dirty="0" err="1" smtClean="0">
                <a:solidFill>
                  <a:schemeClr val="bg1"/>
                </a:solidFill>
                <a:latin typeface="+mj-lt"/>
              </a:rPr>
              <a:t>Switching</a:t>
            </a:r>
            <a:r>
              <a:rPr lang="es-AR" kern="0" dirty="0" smtClean="0">
                <a:solidFill>
                  <a:schemeClr val="bg1"/>
                </a:solidFill>
                <a:latin typeface="+mj-lt"/>
              </a:rPr>
              <a:t> </a:t>
            </a:r>
            <a:br>
              <a:rPr lang="es-AR" kern="0" dirty="0" smtClean="0">
                <a:solidFill>
                  <a:schemeClr val="bg1"/>
                </a:solidFill>
                <a:latin typeface="+mj-lt"/>
              </a:rPr>
            </a:br>
            <a:r>
              <a:rPr lang="es-AR" kern="0" dirty="0" smtClean="0">
                <a:solidFill>
                  <a:schemeClr val="bg1"/>
                </a:solidFill>
                <a:latin typeface="+mj-lt"/>
              </a:rPr>
              <a:t>Essentials 6.0</a:t>
            </a:r>
          </a:p>
          <a:p>
            <a:pPr algn="l" defTabSz="814388">
              <a:lnSpc>
                <a:spcPct val="90000"/>
              </a:lnSpc>
              <a:defRPr/>
            </a:pPr>
            <a:r>
              <a:rPr lang="es-AR" b="0" dirty="0" smtClean="0">
                <a:solidFill>
                  <a:schemeClr val="bg1"/>
                </a:solidFill>
                <a:latin typeface="Arial" pitchFamily="34" charset="0"/>
              </a:rPr>
              <a:t>Capítulo 2: </a:t>
            </a:r>
            <a:r>
              <a:rPr lang="es-AR" b="0" dirty="0" err="1" smtClean="0">
                <a:solidFill>
                  <a:schemeClr val="bg1"/>
                </a:solidFill>
                <a:latin typeface="Arial" pitchFamily="34" charset="0"/>
              </a:rPr>
              <a:t>Routing</a:t>
            </a:r>
            <a:r>
              <a:rPr lang="es-AR" b="0" dirty="0" smtClean="0">
                <a:solidFill>
                  <a:schemeClr val="bg1"/>
                </a:solidFill>
                <a:latin typeface="Arial" pitchFamily="34" charset="0"/>
              </a:rPr>
              <a:t> estático</a:t>
            </a:r>
            <a:endParaRPr lang="es-AR" b="0" kern="0" dirty="0">
              <a:solidFill>
                <a:srgbClr val="00B0F0"/>
              </a:solidFill>
              <a:latin typeface="+mj-lt"/>
              <a:ea typeface="+mj-ea"/>
              <a:cs typeface="+mj-cs"/>
            </a:endParaRPr>
          </a:p>
        </p:txBody>
      </p:sp>
    </p:spTree>
    <p:extLst>
      <p:ext uri="{BB962C8B-B14F-4D97-AF65-F5344CB8AC3E}">
        <p14:creationId xmlns:p14="http://schemas.microsoft.com/office/powerpoint/2010/main" val="3725981340"/>
      </p:ext>
    </p:extLst>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94400" y="396000"/>
            <a:ext cx="8732373" cy="814009"/>
          </a:xfrm>
        </p:spPr>
        <p:txBody>
          <a:bodyPr anchor="t"/>
          <a:lstStyle/>
          <a:p>
            <a:pPr eaLnBrk="1" hangingPunct="1">
              <a:defRPr/>
            </a:pPr>
            <a:r>
              <a:rPr lang="es-ES" sz="1800" dirty="0" smtClean="0"/>
              <a:t>Configurar rutas estáticas IPv4</a:t>
            </a:r>
            <a:r>
              <a:rPr dirty="0"/>
              <a:t/>
            </a:r>
            <a:br>
              <a:rPr dirty="0"/>
            </a:br>
            <a:r>
              <a:rPr lang="es-ES" dirty="0" smtClean="0"/>
              <a:t>Configurar una ruta estática conectada directamente</a:t>
            </a:r>
            <a:endParaRPr lang="es-ES" dirty="0">
              <a:solidFill>
                <a:schemeClr val="accent5">
                  <a:lumMod val="75000"/>
                </a:schemeClr>
              </a:solidFill>
              <a:cs typeface="Arial" pitchFamily="34" charset="0"/>
            </a:endParaRPr>
          </a:p>
        </p:txBody>
      </p:sp>
      <p:pic>
        <p:nvPicPr>
          <p:cNvPr id="2" name="Content Placeholder 1"/>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557762" y="1565275"/>
            <a:ext cx="7933226" cy="4386263"/>
          </a:xfrm>
        </p:spPr>
      </p:pic>
      <p:pic>
        <p:nvPicPr>
          <p:cNvPr id="3" name="Picture 2"/>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290607" y="4560774"/>
            <a:ext cx="4631589" cy="1674209"/>
          </a:xfrm>
          <a:prstGeom prst="rect">
            <a:avLst/>
          </a:prstGeom>
        </p:spPr>
      </p:pic>
    </p:spTree>
    <p:extLst>
      <p:ext uri="{BB962C8B-B14F-4D97-AF65-F5344CB8AC3E}">
        <p14:creationId xmlns:p14="http://schemas.microsoft.com/office/powerpoint/2010/main" val="3783976944"/>
      </p:ext>
    </p:extLst>
  </p:cSld>
  <p:clrMapOvr>
    <a:masterClrMapping/>
  </p:clrMapOvr>
  <p:transition spd="med">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estáticas IPv4</a:t>
            </a:r>
            <a:r>
              <a:rPr dirty="0"/>
              <a:t/>
            </a:r>
            <a:br>
              <a:rPr dirty="0"/>
            </a:br>
            <a:r>
              <a:rPr lang="es-ES" dirty="0" smtClean="0"/>
              <a:t>Configurar una ruta estática totalmente especificada</a:t>
            </a: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93053" y="1539792"/>
            <a:ext cx="8006955" cy="4779818"/>
          </a:xfrm>
          <a:prstGeom prst="rect">
            <a:avLst/>
          </a:prstGeom>
        </p:spPr>
      </p:pic>
    </p:spTree>
    <p:extLst>
      <p:ext uri="{BB962C8B-B14F-4D97-AF65-F5344CB8AC3E}">
        <p14:creationId xmlns:p14="http://schemas.microsoft.com/office/powerpoint/2010/main" val="2258191345"/>
      </p:ext>
    </p:extLst>
  </p:cSld>
  <p:clrMapOvr>
    <a:masterClrMapping/>
  </p:clrMapOvr>
  <p:transition spd="med">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Verificar una ruta estática</a:t>
            </a:r>
          </a:p>
        </p:txBody>
      </p:sp>
      <p:pic>
        <p:nvPicPr>
          <p:cNvPr id="2" name="Picture 1" descr="Routing and Switching Essentials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059873" y="1357744"/>
            <a:ext cx="4301836" cy="3445541"/>
          </a:xfrm>
          <a:prstGeom prst="rect">
            <a:avLst/>
          </a:prstGeom>
        </p:spPr>
      </p:pic>
      <p:pic>
        <p:nvPicPr>
          <p:cNvPr id="4" name="Picture 3" descr="Routing and Switching Essentials - Mozilla Firefox"/>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1150946" y="4803285"/>
            <a:ext cx="4387602" cy="1647451"/>
          </a:xfrm>
          <a:prstGeom prst="rect">
            <a:avLst/>
          </a:prstGeom>
        </p:spPr>
      </p:pic>
      <p:pic>
        <p:nvPicPr>
          <p:cNvPr id="5" name="Picture 4" descr="Routing and Switching Essentials - Mozilla Firefox"/>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5214873" y="4806735"/>
            <a:ext cx="3702918" cy="1369147"/>
          </a:xfrm>
          <a:prstGeom prst="rect">
            <a:avLst/>
          </a:prstGeom>
        </p:spPr>
      </p:pic>
    </p:spTree>
    <p:extLst>
      <p:ext uri="{BB962C8B-B14F-4D97-AF65-F5344CB8AC3E}">
        <p14:creationId xmlns:p14="http://schemas.microsoft.com/office/powerpoint/2010/main" val="1769836096"/>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Ruta estática predeterminada</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623455" y="1291665"/>
            <a:ext cx="8024665" cy="4871465"/>
          </a:xfrm>
          <a:prstGeom prst="rect">
            <a:avLst/>
          </a:prstGeom>
        </p:spPr>
      </p:pic>
    </p:spTree>
    <p:extLst>
      <p:ext uri="{BB962C8B-B14F-4D97-AF65-F5344CB8AC3E}">
        <p14:creationId xmlns:p14="http://schemas.microsoft.com/office/powerpoint/2010/main" val="922800024"/>
      </p:ext>
    </p:extLst>
  </p:cSld>
  <p:clrMapOvr>
    <a:masterClrMapping/>
  </p:clrMapOvr>
  <p:transition spd="med">
    <p:wipe dir="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Configurar una ruta estática predeterminada</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852" y="1474396"/>
            <a:ext cx="6753637" cy="5381953"/>
          </a:xfrm>
          <a:prstGeom prst="rect">
            <a:avLst/>
          </a:prstGeom>
        </p:spPr>
      </p:pic>
    </p:spTree>
    <p:extLst>
      <p:ext uri="{BB962C8B-B14F-4D97-AF65-F5344CB8AC3E}">
        <p14:creationId xmlns:p14="http://schemas.microsoft.com/office/powerpoint/2010/main" val="4184380827"/>
      </p:ext>
    </p:extLst>
  </p:cSld>
  <p:clrMapOvr>
    <a:masterClrMapping/>
  </p:clrMapOvr>
  <p:transition spd="med">
    <p:wipe dir="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IPv4</a:t>
            </a:r>
            <a:r>
              <a:rPr dirty="0"/>
              <a:t/>
            </a:r>
            <a:br>
              <a:rPr dirty="0"/>
            </a:br>
            <a:r>
              <a:rPr lang="es-ES" dirty="0" smtClean="0"/>
              <a:t>Verificar una ruta estática predeterminada</a:t>
            </a:r>
          </a:p>
        </p:txBody>
      </p:sp>
      <p:sp>
        <p:nvSpPr>
          <p:cNvPr id="2" name="Rectangle 1"/>
          <p:cNvSpPr>
            <a:spLocks noChangeArrowheads="1"/>
          </p:cNvSpPr>
          <p:nvPr/>
        </p:nvSpPr>
        <p:spPr bwMode="auto">
          <a:xfrm>
            <a:off x="631766" y="-48399"/>
            <a:ext cx="851223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31766" y="104001"/>
            <a:ext cx="836337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31276" y="1474617"/>
            <a:ext cx="7398327" cy="5023555"/>
          </a:xfrm>
          <a:prstGeom prst="rect">
            <a:avLst/>
          </a:prstGeom>
        </p:spPr>
      </p:pic>
    </p:spTree>
    <p:extLst>
      <p:ext uri="{BB962C8B-B14F-4D97-AF65-F5344CB8AC3E}">
        <p14:creationId xmlns:p14="http://schemas.microsoft.com/office/powerpoint/2010/main" val="2267140657"/>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IPv6</a:t>
            </a:r>
            <a:r>
              <a:rPr dirty="0"/>
              <a:t/>
            </a:r>
            <a:br>
              <a:rPr dirty="0"/>
            </a:br>
            <a:r>
              <a:rPr lang="es-ES" dirty="0" smtClean="0"/>
              <a:t>El comando </a:t>
            </a:r>
            <a:r>
              <a:rPr lang="es-ES" dirty="0">
                <a:latin typeface="Courier New" panose="02070309020205020404" pitchFamily="49" charset="0"/>
              </a:rPr>
              <a:t>ipv6 route</a:t>
            </a:r>
          </a:p>
        </p:txBody>
      </p:sp>
      <p:sp>
        <p:nvSpPr>
          <p:cNvPr id="2" name="Rectangle 1"/>
          <p:cNvSpPr>
            <a:spLocks noChangeArrowheads="1"/>
          </p:cNvSpPr>
          <p:nvPr/>
        </p:nvSpPr>
        <p:spPr bwMode="auto">
          <a:xfrm>
            <a:off x="698268" y="-48399"/>
            <a:ext cx="844573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598516" y="104001"/>
            <a:ext cx="83966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200694" y="1474584"/>
            <a:ext cx="6750551" cy="4922785"/>
          </a:xfrm>
          <a:prstGeom prst="rect">
            <a:avLst/>
          </a:prstGeom>
        </p:spPr>
      </p:pic>
    </p:spTree>
    <p:extLst>
      <p:ext uri="{BB962C8B-B14F-4D97-AF65-F5344CB8AC3E}">
        <p14:creationId xmlns:p14="http://schemas.microsoft.com/office/powerpoint/2010/main" val="529944694"/>
      </p:ext>
    </p:extLst>
  </p:cSld>
  <p:clrMapOvr>
    <a:masterClrMapping/>
  </p:clrMapOvr>
  <p:transition spd="med">
    <p:wipe dir="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IPv6</a:t>
            </a:r>
            <a:r>
              <a:rPr dirty="0"/>
              <a:t/>
            </a:r>
            <a:br>
              <a:rPr dirty="0"/>
            </a:br>
            <a:r>
              <a:rPr lang="es-ES" dirty="0" smtClean="0"/>
              <a:t>Opciones de siguiente salto</a:t>
            </a:r>
          </a:p>
        </p:txBody>
      </p:sp>
      <p:sp>
        <p:nvSpPr>
          <p:cNvPr id="2" name="Rectangle 1"/>
          <p:cNvSpPr>
            <a:spLocks noChangeArrowheads="1"/>
          </p:cNvSpPr>
          <p:nvPr/>
        </p:nvSpPr>
        <p:spPr bwMode="auto">
          <a:xfrm>
            <a:off x="781396" y="-48399"/>
            <a:ext cx="836260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81396" y="104001"/>
            <a:ext cx="81846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6" name="Rectangle 5"/>
          <p:cNvSpPr/>
          <p:nvPr/>
        </p:nvSpPr>
        <p:spPr>
          <a:xfrm>
            <a:off x="346363" y="1474584"/>
            <a:ext cx="8619661" cy="2154436"/>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del siguiente salto</a:t>
            </a:r>
            <a:r>
              <a:rPr lang="es-ES" sz="2000" kern="0" dirty="0">
                <a:solidFill>
                  <a:srgbClr val="000000"/>
                </a:solidFill>
                <a:latin typeface="Arial"/>
              </a:rPr>
              <a:t>: solo se especifica la dirección IPv6 del siguiente salto.</a:t>
            </a:r>
          </a:p>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estática conectada directamente</a:t>
            </a:r>
            <a:r>
              <a:rPr lang="es-ES" sz="2000" kern="0" dirty="0">
                <a:solidFill>
                  <a:srgbClr val="000000"/>
                </a:solidFill>
                <a:latin typeface="Arial"/>
              </a:rPr>
              <a:t>: solo se especifica la interfaz de salida del router.</a:t>
            </a:r>
          </a:p>
          <a:p>
            <a:pPr marL="236538" lvl="0" indent="-236538" algn="l" defTabSz="814388">
              <a:lnSpc>
                <a:spcPct val="95000"/>
              </a:lnSpc>
              <a:spcBef>
                <a:spcPct val="50000"/>
              </a:spcBef>
              <a:buClr>
                <a:srgbClr val="708CA1"/>
              </a:buClr>
              <a:buFont typeface="Wingdings" charset="0"/>
              <a:buChar char="§"/>
            </a:pPr>
            <a:r>
              <a:rPr lang="es-ES" sz="2000" b="1" kern="0" dirty="0">
                <a:solidFill>
                  <a:srgbClr val="000000"/>
                </a:solidFill>
                <a:latin typeface="Arial"/>
              </a:rPr>
              <a:t>Ruta IPv6 estática totalmente especificada</a:t>
            </a:r>
            <a:r>
              <a:rPr lang="es-ES" sz="2000" kern="0" dirty="0">
                <a:solidFill>
                  <a:srgbClr val="000000"/>
                </a:solidFill>
                <a:latin typeface="Arial"/>
              </a:rPr>
              <a:t>: se especifican la dirección IPv6 del siguiente salto y la interfaz de salida.</a:t>
            </a:r>
          </a:p>
        </p:txBody>
      </p:sp>
    </p:spTree>
    <p:extLst>
      <p:ext uri="{BB962C8B-B14F-4D97-AF65-F5344CB8AC3E}">
        <p14:creationId xmlns:p14="http://schemas.microsoft.com/office/powerpoint/2010/main" val="3679068436"/>
      </p:ext>
    </p:extLst>
  </p:cSld>
  <p:clrMapOvr>
    <a:masterClrMapping/>
  </p:clrMapOvr>
  <p:transition spd="med">
    <p:wipe dir="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75704" cy="838200"/>
          </a:xfrm>
        </p:spPr>
        <p:txBody>
          <a:bodyPr anchor="t"/>
          <a:lstStyle/>
          <a:p>
            <a:r>
              <a:rPr lang="es-ES" sz="1800" dirty="0" smtClean="0"/>
              <a:t>Configurar rutas estáticas IPv6</a:t>
            </a:r>
            <a:r>
              <a:rPr dirty="0"/>
              <a:t/>
            </a:r>
            <a:br>
              <a:rPr dirty="0"/>
            </a:br>
            <a:r>
              <a:rPr lang="es-ES" dirty="0" smtClean="0"/>
              <a:t>Configurar una ruta IPv6 estática de siguiente salto</a:t>
            </a:r>
          </a:p>
        </p:txBody>
      </p:sp>
      <p:sp>
        <p:nvSpPr>
          <p:cNvPr id="2" name="Rectangle 1"/>
          <p:cNvSpPr>
            <a:spLocks noChangeArrowheads="1"/>
          </p:cNvSpPr>
          <p:nvPr/>
        </p:nvSpPr>
        <p:spPr bwMode="auto">
          <a:xfrm>
            <a:off x="897775" y="57931"/>
            <a:ext cx="79910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32780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519" y="1520462"/>
            <a:ext cx="6234674" cy="5140036"/>
          </a:xfrm>
          <a:prstGeom prst="rect">
            <a:avLst/>
          </a:prstGeom>
        </p:spPr>
      </p:pic>
    </p:spTree>
    <p:extLst>
      <p:ext uri="{BB962C8B-B14F-4D97-AF65-F5344CB8AC3E}">
        <p14:creationId xmlns:p14="http://schemas.microsoft.com/office/powerpoint/2010/main" val="120974620"/>
      </p:ext>
    </p:extLst>
  </p:cSld>
  <p:clrMapOvr>
    <a:masterClrMapping/>
  </p:clrMapOvr>
  <p:transition spd="med">
    <p:wipe dir="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estáticas IPv6</a:t>
            </a:r>
            <a:r>
              <a:rPr dirty="0"/>
              <a:t/>
            </a:r>
            <a:br>
              <a:rPr dirty="0"/>
            </a:br>
            <a:r>
              <a:rPr lang="es-ES" dirty="0" smtClean="0"/>
              <a:t>Configurar una ruta IPv6 estática conectada directamente</a:t>
            </a:r>
          </a:p>
        </p:txBody>
      </p:sp>
      <p:sp>
        <p:nvSpPr>
          <p:cNvPr id="2" name="Rectangle 1"/>
          <p:cNvSpPr>
            <a:spLocks noChangeArrowheads="1"/>
          </p:cNvSpPr>
          <p:nvPr/>
        </p:nvSpPr>
        <p:spPr bwMode="auto">
          <a:xfrm>
            <a:off x="764771" y="-48399"/>
            <a:ext cx="81772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64771" y="104001"/>
            <a:ext cx="81772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346" y="1497257"/>
            <a:ext cx="5583382" cy="4897368"/>
          </a:xfrm>
          <a:prstGeom prst="rect">
            <a:avLst/>
          </a:prstGeom>
        </p:spPr>
      </p:pic>
    </p:spTree>
    <p:extLst>
      <p:ext uri="{BB962C8B-B14F-4D97-AF65-F5344CB8AC3E}">
        <p14:creationId xmlns:p14="http://schemas.microsoft.com/office/powerpoint/2010/main" val="2652153045"/>
      </p:ext>
    </p:extLst>
  </p:cSld>
  <p:clrMapOvr>
    <a:masterClrMapping/>
  </p:clrMapOvr>
  <p:transition spd="med">
    <p:wipe dir="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dirty="0" smtClean="0"/>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3926229817"/>
              </p:ext>
            </p:extLst>
          </p:nvPr>
        </p:nvGraphicFramePr>
        <p:xfrm>
          <a:off x="445862" y="1641144"/>
          <a:ext cx="8434901" cy="4023360"/>
        </p:xfrm>
        <a:graphic>
          <a:graphicData uri="http://schemas.openxmlformats.org/drawingml/2006/table">
            <a:tbl>
              <a:tblPr firstRow="1" bandRow="1">
                <a:tableStyleId>{5C22544A-7EE6-4342-B048-85BDC9FD1C3A}</a:tableStyleId>
              </a:tblPr>
              <a:tblGrid>
                <a:gridCol w="990282">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0"/>
                    </a:ext>
                  </a:extLst>
                </a:gridCol>
                <a:gridCol w="1992713">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1"/>
                    </a:ext>
                  </a:extLst>
                </a:gridCol>
                <a:gridCol w="4019313">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2"/>
                    </a:ext>
                  </a:extLst>
                </a:gridCol>
                <a:gridCol w="1432593">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3"/>
                    </a:ext>
                  </a:extLst>
                </a:gridCol>
              </a:tblGrid>
              <a:tr h="0">
                <a:tc>
                  <a:txBody>
                    <a:bodyPr/>
                    <a:lstStyle/>
                    <a:p>
                      <a:r>
                        <a:rPr lang="en-US" sz="1200" dirty="0"/>
                        <a:t>N.° de </a:t>
                      </a:r>
                      <a:r>
                        <a:rPr lang="en-US" sz="1200" dirty="0" err="1" smtClean="0"/>
                        <a:t>página</a:t>
                      </a:r>
                      <a:endParaRPr lang="en-US" sz="1200" dirty="0"/>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0"/>
                  </a:ext>
                </a:extLst>
              </a:tr>
              <a:tr h="0">
                <a:tc>
                  <a:txBody>
                    <a:bodyPr/>
                    <a:lstStyle/>
                    <a:p>
                      <a:r>
                        <a:rPr lang="en-US" sz="1200" dirty="0"/>
                        <a:t>2.0.1.2</a:t>
                      </a:r>
                    </a:p>
                  </a:txBody>
                  <a:tcPr/>
                </a:tc>
                <a:tc>
                  <a:txBody>
                    <a:bodyPr/>
                    <a:lstStyle/>
                    <a:p>
                      <a:r>
                        <a:rPr lang="en-US" sz="1200" dirty="0"/>
                        <a:t>Actividad de clase</a:t>
                      </a:r>
                    </a:p>
                  </a:txBody>
                  <a:tcPr/>
                </a:tc>
                <a:tc>
                  <a:txBody>
                    <a:bodyPr/>
                    <a:lstStyle/>
                    <a:p>
                      <a:r>
                        <a:rPr lang="en-US" sz="1200" dirty="0"/>
                        <a:t>¿Qué camino debemos tomar?</a:t>
                      </a:r>
                    </a:p>
                  </a:txBody>
                  <a:tcPr/>
                </a:tc>
                <a:tc>
                  <a:txBody>
                    <a:bodyPr/>
                    <a:lstStyle/>
                    <a:p>
                      <a:r>
                        <a:rPr lang="en-US" sz="1200" dirty="0">
                          <a:solidFill>
                            <a:schemeClr val="tx1"/>
                          </a:solidFill>
                        </a:rPr>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1"/>
                  </a:ext>
                </a:extLst>
              </a:tr>
              <a:tr h="0">
                <a:tc>
                  <a:txBody>
                    <a:bodyPr/>
                    <a:lstStyle/>
                    <a:p>
                      <a:r>
                        <a:rPr lang="en-US" sz="1200" dirty="0"/>
                        <a:t>2.1.1.4</a:t>
                      </a:r>
                    </a:p>
                  </a:txBody>
                  <a:tcPr/>
                </a:tc>
                <a:tc>
                  <a:txBody>
                    <a:bodyPr/>
                    <a:lstStyle/>
                    <a:p>
                      <a:r>
                        <a:rPr lang="en-US" sz="1200" baseline="0" dirty="0"/>
                        <a:t>Actividad de clase</a:t>
                      </a:r>
                      <a:endParaRPr lang="es-ES" sz="1200" dirty="0"/>
                    </a:p>
                  </a:txBody>
                  <a:tcPr/>
                </a:tc>
                <a:tc>
                  <a:txBody>
                    <a:bodyPr/>
                    <a:lstStyle/>
                    <a:p>
                      <a:r>
                        <a:rPr lang="en-US" sz="1200" dirty="0"/>
                        <a:t>Identificar las ventajas y desventajas del routing estático</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2"/>
                  </a:ext>
                </a:extLst>
              </a:tr>
              <a:tr h="0">
                <a:tc>
                  <a:txBody>
                    <a:bodyPr/>
                    <a:lstStyle/>
                    <a:p>
                      <a:r>
                        <a:rPr lang="en-US" sz="1200" dirty="0"/>
                        <a:t>2.1.2.6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Actividad de clase</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Identificar el tipo de ruta estática</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3"/>
                  </a:ext>
                </a:extLst>
              </a:tr>
              <a:tr h="0">
                <a:tc>
                  <a:txBody>
                    <a:bodyPr/>
                    <a:lstStyle/>
                    <a:p>
                      <a:r>
                        <a:rPr lang="en-US" sz="1200" dirty="0"/>
                        <a:t>2.2.1.3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Configurar rutas estáticas de siguiente salto en el R2 (Figura 3)</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4"/>
                  </a:ext>
                </a:extLst>
              </a:tr>
              <a:tr h="0">
                <a:tc>
                  <a:txBody>
                    <a:bodyPr/>
                    <a:lstStyle/>
                    <a:p>
                      <a:r>
                        <a:rPr lang="en-US" sz="1200" dirty="0"/>
                        <a:t>2.2.1.3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de siguiente salto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5"/>
                  </a:ext>
                </a:extLst>
              </a:tr>
              <a:tr h="0">
                <a:tc>
                  <a:txBody>
                    <a:bodyPr/>
                    <a:lstStyle/>
                    <a:p>
                      <a:r>
                        <a:rPr lang="en-US" sz="1200" dirty="0"/>
                        <a:t>2.2.1.4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conectadas directamente en el R2 (Figura 3)</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6"/>
                  </a:ext>
                </a:extLst>
              </a:tr>
              <a:tr h="0">
                <a:tc>
                  <a:txBody>
                    <a:bodyPr/>
                    <a:lstStyle/>
                    <a:p>
                      <a:r>
                        <a:rPr lang="en-US" sz="1200" dirty="0"/>
                        <a:t>2.2.1.4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Configurar rutas estáticas conectadas directamente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7"/>
                  </a:ext>
                </a:extLst>
              </a:tr>
              <a:tr h="0">
                <a:tc>
                  <a:txBody>
                    <a:bodyPr/>
                    <a:lstStyle/>
                    <a:p>
                      <a:r>
                        <a:rPr lang="en-US" sz="1200" dirty="0"/>
                        <a:t>2.2.1.5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Verificador de sintaxis</a:t>
                      </a:r>
                      <a:endParaRPr lang="es-ES" sz="1200" dirty="0"/>
                    </a:p>
                  </a:txBody>
                  <a:tcPr/>
                </a:tc>
                <a:tc>
                  <a:txBody>
                    <a:bodyPr/>
                    <a:lstStyle/>
                    <a:p>
                      <a:r>
                        <a:rPr lang="en-US" sz="1200" dirty="0"/>
                        <a:t>Configurar rutas estáticas totalmente especificadas en el R2 (Figura 3)</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8"/>
                  </a:ext>
                </a:extLst>
              </a:tr>
              <a:tr h="0">
                <a:tc>
                  <a:txBody>
                    <a:bodyPr/>
                    <a:lstStyle/>
                    <a:p>
                      <a:r>
                        <a:rPr lang="en-US" sz="1200" dirty="0"/>
                        <a:t>2.2.1.5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estáticas totalmente especificadas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9"/>
                  </a:ext>
                </a:extLst>
              </a:tr>
            </a:tbl>
          </a:graphicData>
        </a:graphic>
      </p:graphicFrame>
    </p:spTree>
    <p:extLst>
      <p:ext uri="{BB962C8B-B14F-4D97-AF65-F5344CB8AC3E}">
        <p14:creationId xmlns:p14="http://schemas.microsoft.com/office/powerpoint/2010/main" val="3307004754"/>
      </p:ext>
    </p:extLst>
  </p:cSld>
  <p:clrMapOvr>
    <a:masterClrMapping/>
  </p:clrMapOvr>
  <p:transition>
    <p:wipe dir="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estáticas IPv6</a:t>
            </a:r>
            <a:r>
              <a:rPr dirty="0"/>
              <a:t/>
            </a:r>
            <a:br>
              <a:rPr dirty="0"/>
            </a:br>
            <a:r>
              <a:rPr lang="es-ES" dirty="0" smtClean="0"/>
              <a:t>Configurar una ruta IPv6 estática totalmente especificada</a:t>
            </a:r>
          </a:p>
        </p:txBody>
      </p:sp>
      <p:sp>
        <p:nvSpPr>
          <p:cNvPr id="2" name="Rectangle 1"/>
          <p:cNvSpPr>
            <a:spLocks noChangeArrowheads="1"/>
          </p:cNvSpPr>
          <p:nvPr/>
        </p:nvSpPr>
        <p:spPr bwMode="auto">
          <a:xfrm>
            <a:off x="734290" y="-48399"/>
            <a:ext cx="8409710"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34290" y="104001"/>
            <a:ext cx="85621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5759" y="1619134"/>
            <a:ext cx="7686337" cy="5030835"/>
          </a:xfrm>
          <a:prstGeom prst="rect">
            <a:avLst/>
          </a:prstGeom>
        </p:spPr>
      </p:pic>
    </p:spTree>
    <p:extLst>
      <p:ext uri="{BB962C8B-B14F-4D97-AF65-F5344CB8AC3E}">
        <p14:creationId xmlns:p14="http://schemas.microsoft.com/office/powerpoint/2010/main" val="2737375730"/>
      </p:ext>
    </p:extLst>
  </p:cSld>
  <p:clrMapOvr>
    <a:masterClrMapping/>
  </p:clrMapOvr>
  <p:transition spd="med">
    <p:wipe dir="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estáticas IPv6</a:t>
            </a:r>
            <a:r>
              <a:rPr dirty="0"/>
              <a:t/>
            </a:r>
            <a:br>
              <a:rPr dirty="0"/>
            </a:br>
            <a:r>
              <a:rPr lang="es-ES" dirty="0" smtClean="0"/>
              <a:t>Verificar rutas IPv6 estáticas</a:t>
            </a:r>
          </a:p>
        </p:txBody>
      </p:sp>
      <p:sp>
        <p:nvSpPr>
          <p:cNvPr id="2" name="Rectangle 1"/>
          <p:cNvSpPr>
            <a:spLocks noChangeArrowheads="1"/>
          </p:cNvSpPr>
          <p:nvPr/>
        </p:nvSpPr>
        <p:spPr bwMode="auto">
          <a:xfrm>
            <a:off x="831272" y="-48399"/>
            <a:ext cx="831272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14894" y="104001"/>
            <a:ext cx="858150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04800" y="1474583"/>
            <a:ext cx="3796145" cy="2600712"/>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Además de </a:t>
            </a:r>
            <a:r>
              <a:rPr lang="es-ES" sz="2000" b="1" kern="0" dirty="0">
                <a:solidFill>
                  <a:srgbClr val="000000"/>
                </a:solidFill>
                <a:latin typeface="Courier"/>
              </a:rPr>
              <a:t>ping</a:t>
            </a:r>
            <a:r>
              <a:rPr lang="es-ES" dirty="0" smtClean="0"/>
              <a:t> </a:t>
            </a:r>
            <a:r>
              <a:rPr lang="es-ES" sz="2000" kern="0" dirty="0">
                <a:solidFill>
                  <a:srgbClr val="000000"/>
                </a:solidFill>
                <a:latin typeface="Arial"/>
              </a:rPr>
              <a:t>y</a:t>
            </a:r>
            <a:r>
              <a:rPr lang="es-ES" dirty="0" smtClean="0"/>
              <a:t> </a:t>
            </a:r>
            <a:r>
              <a:rPr lang="es-ES" sz="2000" b="1" kern="0" dirty="0">
                <a:solidFill>
                  <a:srgbClr val="000000"/>
                </a:solidFill>
                <a:latin typeface="Courier"/>
              </a:rPr>
              <a:t>traceroute</a:t>
            </a:r>
            <a:r>
              <a:rPr lang="es-ES" sz="2000" kern="0" dirty="0">
                <a:solidFill>
                  <a:srgbClr val="000000"/>
                </a:solidFill>
                <a:latin typeface="Arial"/>
              </a:rPr>
              <a:t>, otros de los comandos para verificar rutas estáticas son:</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a:t>
            </a:r>
            <a:endParaRPr lang="es-ES" sz="2000" kern="0" dirty="0">
              <a:solidFill>
                <a:srgbClr val="000000"/>
              </a:solidFill>
              <a:latin typeface="Courier"/>
              <a:ea typeface="+mn-ea"/>
              <a:cs typeface="Courier"/>
            </a:endParaRP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 static</a:t>
            </a:r>
            <a:endParaRPr lang="es-ES" sz="2000" kern="0" dirty="0">
              <a:solidFill>
                <a:srgbClr val="000000"/>
              </a:solidFill>
              <a:latin typeface="Courier"/>
              <a:ea typeface="+mn-ea"/>
              <a:cs typeface="Courier"/>
            </a:endParaRP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ipv6 route </a:t>
            </a:r>
            <a:r>
              <a:rPr lang="es-ES" sz="2000" i="1" kern="0" dirty="0">
                <a:solidFill>
                  <a:srgbClr val="000000"/>
                </a:solidFill>
                <a:latin typeface="Courier"/>
              </a:rPr>
              <a:t>red</a:t>
            </a:r>
            <a:endParaRPr lang="es-ES" sz="2000" kern="0" dirty="0">
              <a:solidFill>
                <a:srgbClr val="000000"/>
              </a:solidFill>
              <a:latin typeface="Courier"/>
              <a:ea typeface="+mn-ea"/>
              <a:cs typeface="Courier"/>
            </a:endParaRPr>
          </a:p>
        </p:txBody>
      </p:sp>
      <p:pic>
        <p:nvPicPr>
          <p:cNvPr id="8" name="Picture 7"/>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00945" y="1828906"/>
            <a:ext cx="4783995" cy="4128443"/>
          </a:xfrm>
          <a:prstGeom prst="rect">
            <a:avLst/>
          </a:prstGeom>
        </p:spPr>
      </p:pic>
    </p:spTree>
    <p:extLst>
      <p:ext uri="{BB962C8B-B14F-4D97-AF65-F5344CB8AC3E}">
        <p14:creationId xmlns:p14="http://schemas.microsoft.com/office/powerpoint/2010/main" val="2797834957"/>
      </p:ext>
    </p:extLst>
  </p:cSld>
  <p:clrMapOvr>
    <a:masterClrMapping/>
  </p:clrMapOvr>
  <p:transition spd="med">
    <p:wipe dir="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predeterminadas IPv6</a:t>
            </a:r>
            <a:r>
              <a:rPr dirty="0"/>
              <a:t/>
            </a:r>
            <a:br>
              <a:rPr dirty="0"/>
            </a:br>
            <a:r>
              <a:rPr lang="es-ES" dirty="0" smtClean="0"/>
              <a:t>Ruta IPv6 estática predeterminada</a:t>
            </a:r>
          </a:p>
        </p:txBody>
      </p:sp>
      <p:sp>
        <p:nvSpPr>
          <p:cNvPr id="2" name="Rectangle 1"/>
          <p:cNvSpPr>
            <a:spLocks noChangeArrowheads="1"/>
          </p:cNvSpPr>
          <p:nvPr/>
        </p:nvSpPr>
        <p:spPr bwMode="auto">
          <a:xfrm>
            <a:off x="764770" y="-48399"/>
            <a:ext cx="83792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89956" y="104001"/>
            <a:ext cx="860644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48202" y="1607127"/>
            <a:ext cx="7094751" cy="4827357"/>
          </a:xfrm>
          <a:prstGeom prst="rect">
            <a:avLst/>
          </a:prstGeom>
        </p:spPr>
      </p:pic>
    </p:spTree>
    <p:extLst>
      <p:ext uri="{BB962C8B-B14F-4D97-AF65-F5344CB8AC3E}">
        <p14:creationId xmlns:p14="http://schemas.microsoft.com/office/powerpoint/2010/main" val="644472322"/>
      </p:ext>
    </p:extLst>
  </p:cSld>
  <p:clrMapOvr>
    <a:masterClrMapping/>
  </p:clrMapOvr>
  <p:transition spd="med">
    <p:wipe dir="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predeterminadas IPv6</a:t>
            </a:r>
            <a:r>
              <a:rPr dirty="0"/>
              <a:t/>
            </a:r>
            <a:br>
              <a:rPr dirty="0"/>
            </a:br>
            <a:r>
              <a:rPr lang="es-ES" dirty="0" smtClean="0"/>
              <a:t>Configurar una ruta IPv6 estática predeterminada</a:t>
            </a:r>
          </a:p>
        </p:txBody>
      </p:sp>
      <p:sp>
        <p:nvSpPr>
          <p:cNvPr id="2" name="Rectangle 1"/>
          <p:cNvSpPr>
            <a:spLocks noChangeArrowheads="1"/>
          </p:cNvSpPr>
          <p:nvPr/>
        </p:nvSpPr>
        <p:spPr bwMode="auto">
          <a:xfrm>
            <a:off x="764770" y="-48399"/>
            <a:ext cx="837922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64524" y="104001"/>
            <a:ext cx="84318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9715" y="1540936"/>
            <a:ext cx="6169369" cy="5036415"/>
          </a:xfrm>
          <a:prstGeom prst="rect">
            <a:avLst/>
          </a:prstGeom>
        </p:spPr>
      </p:pic>
    </p:spTree>
    <p:extLst>
      <p:ext uri="{BB962C8B-B14F-4D97-AF65-F5344CB8AC3E}">
        <p14:creationId xmlns:p14="http://schemas.microsoft.com/office/powerpoint/2010/main" val="2950177938"/>
      </p:ext>
    </p:extLst>
  </p:cSld>
  <p:clrMapOvr>
    <a:masterClrMapping/>
  </p:clrMapOvr>
  <p:transition spd="med">
    <p:wipe dir="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predeterminadas IPv6</a:t>
            </a:r>
            <a:r>
              <a:rPr dirty="0"/>
              <a:t/>
            </a:r>
            <a:br>
              <a:rPr dirty="0"/>
            </a:br>
            <a:r>
              <a:rPr lang="es-ES" dirty="0" smtClean="0"/>
              <a:t>Verificar una ruta estática IPv6 predeterminada</a:t>
            </a:r>
          </a:p>
        </p:txBody>
      </p:sp>
      <p:sp>
        <p:nvSpPr>
          <p:cNvPr id="2" name="Rectangle 1"/>
          <p:cNvSpPr>
            <a:spLocks noChangeArrowheads="1"/>
          </p:cNvSpPr>
          <p:nvPr/>
        </p:nvSpPr>
        <p:spPr bwMode="auto">
          <a:xfrm>
            <a:off x="581890" y="-48399"/>
            <a:ext cx="856210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48144" y="104001"/>
            <a:ext cx="854825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869120" y="1555968"/>
            <a:ext cx="7600324" cy="4902452"/>
          </a:xfrm>
          <a:prstGeom prst="rect">
            <a:avLst/>
          </a:prstGeom>
        </p:spPr>
      </p:pic>
    </p:spTree>
    <p:extLst>
      <p:ext uri="{BB962C8B-B14F-4D97-AF65-F5344CB8AC3E}">
        <p14:creationId xmlns:p14="http://schemas.microsoft.com/office/powerpoint/2010/main" val="2352631851"/>
      </p:ext>
    </p:extLst>
  </p:cSld>
  <p:clrMapOvr>
    <a:masterClrMapping/>
  </p:clrMapOvr>
  <p:transition spd="med">
    <p:wipe dir="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predeterminadas IPv6</a:t>
            </a:r>
            <a:r>
              <a:rPr dirty="0"/>
              <a:t/>
            </a:r>
            <a:br>
              <a:rPr dirty="0"/>
            </a:br>
            <a:r>
              <a:rPr lang="es-ES" dirty="0" smtClean="0"/>
              <a:t>Rutas estáticas flotantes</a:t>
            </a:r>
          </a:p>
        </p:txBody>
      </p:sp>
      <p:sp>
        <p:nvSpPr>
          <p:cNvPr id="2" name="Rectangle 1"/>
          <p:cNvSpPr>
            <a:spLocks noChangeArrowheads="1"/>
          </p:cNvSpPr>
          <p:nvPr/>
        </p:nvSpPr>
        <p:spPr bwMode="auto">
          <a:xfrm>
            <a:off x="789708" y="-48399"/>
            <a:ext cx="8354291"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6396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9" y="1336038"/>
            <a:ext cx="3750810" cy="4201150"/>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Las rutas estáticas flotantes tienen una distancia administrativa mayor que la distancia administrativa de otras rutas estáticas o dinámicas. </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La ruta estática </a:t>
            </a:r>
            <a:r>
              <a:rPr lang="es-ES" sz="2000" kern="0" dirty="0" smtClean="0">
                <a:solidFill>
                  <a:srgbClr val="000000"/>
                </a:solidFill>
                <a:latin typeface="Arial"/>
              </a:rPr>
              <a:t>"flota" </a:t>
            </a:r>
            <a:r>
              <a:rPr lang="es-ES" sz="2000" kern="0" dirty="0">
                <a:solidFill>
                  <a:srgbClr val="000000"/>
                </a:solidFill>
                <a:latin typeface="Arial"/>
              </a:rPr>
              <a:t>y no se utiliza cuando está activa la ruta con la mejor distancia administrativa. </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Si se pierde la ruta preferida, la ruta estática flotante puede tomar el control.</a:t>
            </a: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059383" y="1623854"/>
            <a:ext cx="4904630" cy="3721910"/>
          </a:xfrm>
          <a:prstGeom prst="rect">
            <a:avLst/>
          </a:prstGeom>
        </p:spPr>
      </p:pic>
    </p:spTree>
    <p:extLst>
      <p:ext uri="{BB962C8B-B14F-4D97-AF65-F5344CB8AC3E}">
        <p14:creationId xmlns:p14="http://schemas.microsoft.com/office/powerpoint/2010/main" val="1279029311"/>
      </p:ext>
    </p:extLst>
  </p:cSld>
  <p:clrMapOvr>
    <a:masterClrMapping/>
  </p:clrMapOvr>
  <p:transition spd="med">
    <p:wipe dir="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predeterminadas IPv6</a:t>
            </a:r>
            <a:r>
              <a:rPr dirty="0"/>
              <a:t/>
            </a:r>
            <a:br>
              <a:rPr dirty="0"/>
            </a:br>
            <a:r>
              <a:rPr lang="es-ES" dirty="0" smtClean="0"/>
              <a:t>Configurar una ruta estática flotante IPv4</a:t>
            </a:r>
          </a:p>
        </p:txBody>
      </p:sp>
      <p:sp>
        <p:nvSpPr>
          <p:cNvPr id="2" name="Rectangle 1"/>
          <p:cNvSpPr>
            <a:spLocks noChangeArrowheads="1"/>
          </p:cNvSpPr>
          <p:nvPr/>
        </p:nvSpPr>
        <p:spPr bwMode="auto">
          <a:xfrm>
            <a:off x="656704" y="-48399"/>
            <a:ext cx="848729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656704" y="104001"/>
            <a:ext cx="863969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579418" y="1475456"/>
            <a:ext cx="6096001" cy="4797553"/>
          </a:xfrm>
          <a:prstGeom prst="rect">
            <a:avLst/>
          </a:prstGeom>
        </p:spPr>
      </p:pic>
    </p:spTree>
    <p:extLst>
      <p:ext uri="{BB962C8B-B14F-4D97-AF65-F5344CB8AC3E}">
        <p14:creationId xmlns:p14="http://schemas.microsoft.com/office/powerpoint/2010/main" val="4093119910"/>
      </p:ext>
    </p:extLst>
  </p:cSld>
  <p:clrMapOvr>
    <a:masterClrMapping/>
  </p:clrMapOvr>
  <p:transition spd="med">
    <p:wipe dir="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predeterminadas IPv6</a:t>
            </a:r>
            <a:r>
              <a:rPr dirty="0"/>
              <a:t/>
            </a:r>
            <a:br>
              <a:rPr dirty="0"/>
            </a:br>
            <a:r>
              <a:rPr lang="es-ES" dirty="0" smtClean="0"/>
              <a:t>Probar ruta estática flotante IPv4</a:t>
            </a:r>
          </a:p>
        </p:txBody>
      </p:sp>
      <p:sp>
        <p:nvSpPr>
          <p:cNvPr id="2" name="Rectangle 1"/>
          <p:cNvSpPr>
            <a:spLocks noChangeArrowheads="1"/>
          </p:cNvSpPr>
          <p:nvPr/>
        </p:nvSpPr>
        <p:spPr bwMode="auto">
          <a:xfrm>
            <a:off x="864524" y="-48399"/>
            <a:ext cx="827947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598516" y="104001"/>
            <a:ext cx="8697884"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387927" y="1474584"/>
            <a:ext cx="8174182" cy="4078039"/>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Para probar una ruta estática flotante:</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Courier"/>
              </a:rPr>
              <a:t>show ip route</a:t>
            </a:r>
            <a:r>
              <a:rPr lang="es-ES" sz="2000" kern="0" dirty="0">
                <a:solidFill>
                  <a:srgbClr val="000000"/>
                </a:solidFill>
                <a:latin typeface="Arial"/>
              </a:rPr>
              <a:t> para verificar que la tabla de routing esté utilizando la ruta estática predeterminada.</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Courier"/>
              </a:rPr>
              <a:t>traceroute</a:t>
            </a:r>
            <a:r>
              <a:rPr lang="es-ES" sz="2000" kern="0" dirty="0">
                <a:solidFill>
                  <a:srgbClr val="000000"/>
                </a:solidFill>
                <a:latin typeface="Arial"/>
              </a:rPr>
              <a:t> para seguir el flujo de tráfico que sale por la ruta principal.</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Desconecte el enlace o apague la interfaz de salida principal. En el ejemplo del plan de estudio, las interfaces de serie en el R2 están apagadas.</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un comando </a:t>
            </a:r>
            <a:r>
              <a:rPr lang="es-ES" sz="2000" b="1" kern="0" dirty="0">
                <a:solidFill>
                  <a:srgbClr val="000000"/>
                </a:solidFill>
                <a:latin typeface="Courier"/>
              </a:rPr>
              <a:t>show ip route</a:t>
            </a:r>
            <a:r>
              <a:rPr lang="es-ES" sz="2000" kern="0" dirty="0">
                <a:solidFill>
                  <a:srgbClr val="000000"/>
                </a:solidFill>
                <a:latin typeface="Arial"/>
              </a:rPr>
              <a:t> para verificar que la tabla de routing esté utilizando la ruta estática flotante.</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un comando </a:t>
            </a:r>
            <a:r>
              <a:rPr lang="es-ES" sz="2000" b="1" kern="0" dirty="0">
                <a:solidFill>
                  <a:srgbClr val="000000"/>
                </a:solidFill>
                <a:latin typeface="Courier"/>
              </a:rPr>
              <a:t>traceroute</a:t>
            </a:r>
            <a:r>
              <a:rPr lang="es-ES" sz="2000" kern="0" dirty="0">
                <a:solidFill>
                  <a:srgbClr val="000000"/>
                </a:solidFill>
                <a:latin typeface="Arial"/>
              </a:rPr>
              <a:t> para seguir el flujo de tráfico que sale por la ruta de respaldo.</a:t>
            </a:r>
          </a:p>
        </p:txBody>
      </p:sp>
    </p:spTree>
    <p:extLst>
      <p:ext uri="{BB962C8B-B14F-4D97-AF65-F5344CB8AC3E}">
        <p14:creationId xmlns:p14="http://schemas.microsoft.com/office/powerpoint/2010/main" val="2705311644"/>
      </p:ext>
    </p:extLst>
  </p:cSld>
  <p:clrMapOvr>
    <a:masterClrMapping/>
  </p:clrMapOvr>
  <p:transition spd="med">
    <p:wipe dir="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Configurar rutas de host estáticas</a:t>
            </a:r>
            <a:r>
              <a:rPr dirty="0"/>
              <a:t/>
            </a:r>
            <a:br>
              <a:rPr dirty="0"/>
            </a:br>
            <a:r>
              <a:rPr lang="es-ES" dirty="0" smtClean="0"/>
              <a:t>Rutas de host instaladas automáticamente</a:t>
            </a:r>
          </a:p>
        </p:txBody>
      </p:sp>
      <p:sp>
        <p:nvSpPr>
          <p:cNvPr id="2" name="Rectangle 1"/>
          <p:cNvSpPr>
            <a:spLocks noChangeArrowheads="1"/>
          </p:cNvSpPr>
          <p:nvPr/>
        </p:nvSpPr>
        <p:spPr bwMode="auto">
          <a:xfrm>
            <a:off x="831272" y="-48399"/>
            <a:ext cx="831272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31272" y="104001"/>
            <a:ext cx="846512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4"/>
          <p:cNvSpPr/>
          <p:nvPr/>
        </p:nvSpPr>
        <p:spPr>
          <a:xfrm>
            <a:off x="5854661" y="1474584"/>
            <a:ext cx="3111364" cy="4493538"/>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Una ruta de host es una dirección IPv4 con una máscara de 32 bits o una dirección IPv6 con una máscara de 128 bits. </a:t>
            </a:r>
          </a:p>
          <a:p>
            <a:pPr marL="342900" lvl="0" indent="-342900" algn="l" defTabSz="814388">
              <a:lnSpc>
                <a:spcPct val="95000"/>
              </a:lnSpc>
              <a:spcBef>
                <a:spcPct val="50000"/>
              </a:spcBef>
              <a:buClr>
                <a:srgbClr val="708CA1"/>
              </a:buClr>
              <a:buFont typeface="Wingdings" panose="05000000000000000000" pitchFamily="2" charset="2"/>
              <a:buChar char="§"/>
            </a:pPr>
            <a:r>
              <a:rPr lang="es-ES" sz="2000" kern="0" dirty="0">
                <a:solidFill>
                  <a:srgbClr val="000000"/>
                </a:solidFill>
                <a:latin typeface="Arial"/>
              </a:rPr>
              <a:t>Se instala automáticamente cuando se configura una dirección IP en el </a:t>
            </a:r>
            <a:r>
              <a:rPr lang="es-ES" sz="2000" kern="0" dirty="0" smtClean="0">
                <a:solidFill>
                  <a:srgbClr val="000000"/>
                </a:solidFill>
                <a:latin typeface="Arial"/>
              </a:rPr>
              <a:t>router. </a:t>
            </a:r>
            <a:endParaRPr lang="es-ES" sz="2000" kern="0" dirty="0">
              <a:solidFill>
                <a:srgbClr val="000000"/>
              </a:solidFill>
              <a:latin typeface="Arial"/>
            </a:endParaRPr>
          </a:p>
          <a:p>
            <a:pPr marL="342900" lvl="0" indent="-342900" algn="l" defTabSz="814388">
              <a:lnSpc>
                <a:spcPct val="95000"/>
              </a:lnSpc>
              <a:spcBef>
                <a:spcPct val="50000"/>
              </a:spcBef>
              <a:buClr>
                <a:srgbClr val="708CA1"/>
              </a:buClr>
              <a:buFont typeface="Wingdings" panose="05000000000000000000" pitchFamily="2" charset="2"/>
              <a:buChar char="§"/>
            </a:pPr>
            <a:r>
              <a:rPr lang="es-ES" sz="2000" dirty="0"/>
              <a:t>Las rutas locales se marcan con </a:t>
            </a:r>
            <a:r>
              <a:rPr lang="es-ES" sz="2000" dirty="0" smtClean="0"/>
              <a:t>"L" </a:t>
            </a:r>
            <a:r>
              <a:rPr lang="es-ES" sz="2000" dirty="0"/>
              <a:t>en el resultado de la tabla de routing.</a:t>
            </a:r>
            <a:endParaRPr lang="es-ES" sz="2000" kern="0" dirty="0">
              <a:solidFill>
                <a:srgbClr val="000000"/>
              </a:solidFill>
              <a:latin typeface="Arial"/>
              <a:ea typeface="+mn-ea"/>
              <a:cs typeface="+mn-cs"/>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1432" y="1475759"/>
            <a:ext cx="5496643" cy="4355830"/>
          </a:xfrm>
          <a:prstGeom prst="rect">
            <a:avLst/>
          </a:prstGeom>
        </p:spPr>
      </p:pic>
    </p:spTree>
    <p:extLst>
      <p:ext uri="{BB962C8B-B14F-4D97-AF65-F5344CB8AC3E}">
        <p14:creationId xmlns:p14="http://schemas.microsoft.com/office/powerpoint/2010/main" val="291478851"/>
      </p:ext>
    </p:extLst>
  </p:cSld>
  <p:clrMapOvr>
    <a:masterClrMapping/>
  </p:clrMapOvr>
  <p:transition spd="med">
    <p:wipe dir="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758746" cy="838200"/>
          </a:xfrm>
        </p:spPr>
        <p:txBody>
          <a:bodyPr anchor="t"/>
          <a:lstStyle/>
          <a:p>
            <a:r>
              <a:rPr lang="es-ES" sz="1800" dirty="0" smtClean="0"/>
              <a:t>Configurar rutas de host estáticas</a:t>
            </a:r>
            <a:r>
              <a:rPr dirty="0"/>
              <a:t/>
            </a:r>
            <a:br>
              <a:rPr dirty="0"/>
            </a:br>
            <a:r>
              <a:rPr lang="es-ES" dirty="0" smtClean="0"/>
              <a:t>Configurar rutas de host estáticas IPv4 e IPv6</a:t>
            </a:r>
          </a:p>
        </p:txBody>
      </p:sp>
      <p:sp>
        <p:nvSpPr>
          <p:cNvPr id="2" name="Rectangle 1"/>
          <p:cNvSpPr>
            <a:spLocks noChangeArrowheads="1"/>
          </p:cNvSpPr>
          <p:nvPr/>
        </p:nvSpPr>
        <p:spPr bwMode="auto">
          <a:xfrm>
            <a:off x="806334" y="-48399"/>
            <a:ext cx="8337666"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806334" y="104001"/>
            <a:ext cx="849006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6" name="Picture 5"/>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27017" y="1477636"/>
            <a:ext cx="6151419" cy="5072863"/>
          </a:xfrm>
          <a:prstGeom prst="rect">
            <a:avLst/>
          </a:prstGeom>
        </p:spPr>
      </p:pic>
    </p:spTree>
    <p:extLst>
      <p:ext uri="{BB962C8B-B14F-4D97-AF65-F5344CB8AC3E}">
        <p14:creationId xmlns:p14="http://schemas.microsoft.com/office/powerpoint/2010/main" val="1909717820"/>
      </p:ext>
    </p:extLst>
  </p:cSld>
  <p:clrMapOvr>
    <a:masterClrMapping/>
  </p:clrMapOvr>
  <p:transition spd="med">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smtClean="0"/>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1020695853"/>
              </p:ext>
            </p:extLst>
          </p:nvPr>
        </p:nvGraphicFramePr>
        <p:xfrm>
          <a:off x="445863" y="1738129"/>
          <a:ext cx="8315996" cy="4572000"/>
        </p:xfrm>
        <a:graphic>
          <a:graphicData uri="http://schemas.openxmlformats.org/drawingml/2006/table">
            <a:tbl>
              <a:tblPr firstRow="1" bandRow="1">
                <a:tableStyleId>{5C22544A-7EE6-4342-B048-85BDC9FD1C3A}</a:tableStyleId>
              </a:tblPr>
              <a:tblGrid>
                <a:gridCol w="976322">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0"/>
                    </a:ext>
                  </a:extLst>
                </a:gridCol>
                <a:gridCol w="1964622">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1"/>
                    </a:ext>
                  </a:extLst>
                </a:gridCol>
                <a:gridCol w="3962654">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2"/>
                    </a:ext>
                  </a:extLst>
                </a:gridCol>
                <a:gridCol w="1412398">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3"/>
                    </a:ext>
                  </a:extLst>
                </a:gridCol>
              </a:tblGrid>
              <a:tr h="43200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0"/>
                  </a:ext>
                </a:extLst>
              </a:tr>
              <a:tr h="432000">
                <a:tc>
                  <a:txBody>
                    <a:bodyPr/>
                    <a:lstStyle/>
                    <a:p>
                      <a:r>
                        <a:rPr lang="en-US" sz="1200" dirty="0"/>
                        <a:t>2.2.1.6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Verificar la configuración de routing estático en el R2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1"/>
                  </a:ext>
                </a:extLst>
              </a:tr>
              <a:tr h="432000">
                <a:tc>
                  <a:txBody>
                    <a:bodyPr/>
                    <a:lstStyle/>
                    <a:p>
                      <a:r>
                        <a:rPr lang="en-US" sz="1200" dirty="0"/>
                        <a:t>2.2.1.6</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Verificador de sintaxis</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Verificar la configuración de routing estático en el R3 (Figura 5)</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2"/>
                  </a:ext>
                </a:extLst>
              </a:tr>
              <a:tr h="432000">
                <a:tc>
                  <a:txBody>
                    <a:bodyPr/>
                    <a:lstStyle/>
                    <a:p>
                      <a:r>
                        <a:rPr lang="en-US" sz="1200" dirty="0"/>
                        <a:t>2.2.2.4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r>
                        <a:rPr lang="en-US" sz="1200" dirty="0"/>
                        <a:t>Configuración de rutas estáticas y predeterminadas IPv4</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3"/>
                  </a:ext>
                </a:extLst>
              </a:tr>
              <a:tr h="432000">
                <a:tc>
                  <a:txBody>
                    <a:bodyPr/>
                    <a:lstStyle/>
                    <a:p>
                      <a:r>
                        <a:rPr lang="en-US" sz="1200" dirty="0"/>
                        <a:t>2.2.2.5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aseline="0" dirty="0"/>
                        <a:t>Práctica de laboratorio</a:t>
                      </a:r>
                      <a:endParaRPr lang="es-E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 configurar rutas estáticas y predeterminadas IPv4</a:t>
                      </a:r>
                    </a:p>
                  </a:txBody>
                  <a:tcPr/>
                </a:tc>
                <a:tc>
                  <a:txBody>
                    <a:bodyPr/>
                    <a:lstStyle/>
                    <a:p>
                      <a:r>
                        <a:rPr lang="en-US" sz="1200" dirty="0">
                          <a:solidFill>
                            <a:schemeClr val="tx1"/>
                          </a:solidFill>
                        </a:rPr>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4"/>
                  </a:ext>
                </a:extLst>
              </a:tr>
              <a:tr h="432000">
                <a:tc>
                  <a:txBody>
                    <a:bodyPr/>
                    <a:lstStyle/>
                    <a:p>
                      <a:r>
                        <a:rPr lang="en-US" sz="1200" dirty="0"/>
                        <a:t>2.2.3.1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s-ES" sz="1200" b="0" i="0" u="none" strike="noStrike" kern="1200" dirty="0">
                          <a:solidFill>
                            <a:schemeClr val="dk1"/>
                          </a:solidFill>
                          <a:effectLst/>
                          <a:latin typeface="+mn-lt"/>
                        </a:rPr>
                        <a:t>Habilitar el routing de unidifusión IPv6 en el R2 (Figura 3)</a:t>
                      </a:r>
                      <a:endParaRPr lang="es-ES" sz="1200" dirty="0"/>
                    </a:p>
                  </a:txBody>
                  <a:tcPr/>
                </a:tc>
                <a:tc>
                  <a:txBody>
                    <a:bodyPr/>
                    <a:lstStyle/>
                    <a:p>
                      <a:r>
                        <a:rPr lang="en-US" sz="1200">
                          <a:solidFill>
                            <a:schemeClr val="tx1"/>
                          </a:solidFill>
                        </a:rPr>
                        <a:t>-</a:t>
                      </a:r>
                      <a:endParaRPr lang="es-ES" sz="1200" dirty="0">
                        <a:solidFill>
                          <a:schemeClr val="tx1"/>
                        </a:solidFill>
                      </a:endParaRP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5"/>
                  </a:ext>
                </a:extLst>
              </a:tr>
              <a:tr h="432000">
                <a:tc>
                  <a:txBody>
                    <a:bodyPr/>
                    <a:lstStyle/>
                    <a:p>
                      <a:r>
                        <a:rPr lang="en-US" sz="1200" dirty="0"/>
                        <a:t>2.2.3.1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endParaRPr lang="es-ES" sz="1200" dirty="0"/>
                    </a:p>
                  </a:txBody>
                  <a:tcPr/>
                </a:tc>
                <a:tc>
                  <a:txBody>
                    <a:bodyPr/>
                    <a:lstStyle/>
                    <a:p>
                      <a:r>
                        <a:rPr lang="en-US" sz="1200" dirty="0"/>
                        <a:t>Habilitar el routing de unidifusión IPv6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6"/>
                  </a:ext>
                </a:extLst>
              </a:tr>
              <a:tr h="432000">
                <a:tc>
                  <a:txBody>
                    <a:bodyPr/>
                    <a:lstStyle/>
                    <a:p>
                      <a:r>
                        <a:rPr lang="en-US" sz="1200" dirty="0"/>
                        <a:t>2.2.3.3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de siguiente salto en el R2 (Figura 3)</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7"/>
                  </a:ext>
                </a:extLst>
              </a:tr>
              <a:tr h="432000">
                <a:tc>
                  <a:txBody>
                    <a:bodyPr/>
                    <a:lstStyle/>
                    <a:p>
                      <a:r>
                        <a:rPr lang="en-US" sz="1200" dirty="0"/>
                        <a:t>2.2.3.3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de siguiente salto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8"/>
                  </a:ext>
                </a:extLst>
              </a:tr>
              <a:tr h="432000">
                <a:tc>
                  <a:txBody>
                    <a:bodyPr/>
                    <a:lstStyle/>
                    <a:p>
                      <a:r>
                        <a:rPr lang="en-US" sz="1200" dirty="0"/>
                        <a:t>2.2.3.4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conectadas directamente en el R2 (Figura 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9"/>
                  </a:ext>
                </a:extLst>
              </a:tr>
            </a:tbl>
          </a:graphicData>
        </a:graphic>
      </p:graphicFrame>
      <p:sp>
        <p:nvSpPr>
          <p:cNvPr id="6" name="Rectangle 34"/>
          <p:cNvSpPr txBox="1">
            <a:spLocks noChangeArrowheads="1"/>
          </p:cNvSpPr>
          <p:nvPr/>
        </p:nvSpPr>
        <p:spPr bwMode="auto">
          <a:xfrm>
            <a:off x="445863" y="6318840"/>
            <a:ext cx="8421690" cy="407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s-ES" sz="1600" kern="0" dirty="0"/>
              <a:t>La contraseña utilizada en las actividades de Packet Tracer en este capítulo es: </a:t>
            </a:r>
            <a:r>
              <a:rPr lang="es-ES" sz="1600" b="1" kern="0" dirty="0" smtClean="0"/>
              <a:t>PT_ccna5</a:t>
            </a:r>
            <a:endParaRPr lang="es-ES" sz="1600" b="1" kern="0" dirty="0"/>
          </a:p>
        </p:txBody>
      </p:sp>
    </p:spTree>
    <p:extLst>
      <p:ext uri="{BB962C8B-B14F-4D97-AF65-F5344CB8AC3E}">
        <p14:creationId xmlns:p14="http://schemas.microsoft.com/office/powerpoint/2010/main" val="3946008897"/>
      </p:ext>
    </p:extLst>
  </p:cSld>
  <p:clrMapOvr>
    <a:masterClrMapping/>
  </p:clrMapOvr>
  <p:transition>
    <p:wipe dir="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nchor="t"/>
          <a:lstStyle/>
          <a:p>
            <a:r>
              <a:rPr lang="es-ES" sz="1800" dirty="0" smtClean="0"/>
              <a:t>Configurar rutas de host estáticas</a:t>
            </a:r>
            <a:r>
              <a:rPr dirty="0"/>
              <a:t/>
            </a:r>
            <a:br>
              <a:rPr dirty="0"/>
            </a:br>
            <a:r>
              <a:rPr lang="es-ES" dirty="0" smtClean="0"/>
              <a:t>Configurar rutas de host estáticas IPv4 e IPv6</a:t>
            </a:r>
          </a:p>
        </p:txBody>
      </p:sp>
      <p:sp>
        <p:nvSpPr>
          <p:cNvPr id="2" name="Rectangle 1"/>
          <p:cNvSpPr>
            <a:spLocks noChangeArrowheads="1"/>
          </p:cNvSpPr>
          <p:nvPr/>
        </p:nvSpPr>
        <p:spPr bwMode="auto">
          <a:xfrm>
            <a:off x="739832" y="-48399"/>
            <a:ext cx="8404167"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39832" y="104001"/>
            <a:ext cx="8556568"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09286" y="1534822"/>
            <a:ext cx="7341320" cy="5092298"/>
          </a:xfrm>
          <a:prstGeom prst="rect">
            <a:avLst/>
          </a:prstGeom>
        </p:spPr>
      </p:pic>
    </p:spTree>
    <p:extLst>
      <p:ext uri="{BB962C8B-B14F-4D97-AF65-F5344CB8AC3E}">
        <p14:creationId xmlns:p14="http://schemas.microsoft.com/office/powerpoint/2010/main" val="2538000969"/>
      </p:ext>
    </p:extLst>
  </p:cSld>
  <p:clrMapOvr>
    <a:masterClrMapping/>
  </p:clrMapOvr>
  <p:transition spd="med">
    <p:wipe dir="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49" y="2263775"/>
            <a:ext cx="3846181" cy="1481138"/>
          </a:xfrm>
        </p:spPr>
        <p:txBody>
          <a:bodyPr/>
          <a:lstStyle/>
          <a:p>
            <a:pPr eaLnBrk="1" hangingPunct="1"/>
            <a:r>
              <a:rPr lang="es-ES" sz="2400" dirty="0"/>
              <a:t>6.2 Resolución </a:t>
            </a:r>
            <a:r>
              <a:rPr lang="es-ES" sz="2400" dirty="0" smtClean="0"/>
              <a:t>de problemas </a:t>
            </a:r>
            <a:r>
              <a:rPr lang="es-ES" sz="2400" dirty="0"/>
              <a:t>de rutas estáticas y predeterminadas</a:t>
            </a:r>
            <a:endParaRPr lang="es-ES" sz="2400" dirty="0">
              <a:solidFill>
                <a:srgbClr val="00B0F0"/>
              </a:solidFill>
            </a:endParaRPr>
          </a:p>
        </p:txBody>
      </p:sp>
    </p:spTree>
    <p:extLst>
      <p:ext uri="{BB962C8B-B14F-4D97-AF65-F5344CB8AC3E}">
        <p14:creationId xmlns:p14="http://schemas.microsoft.com/office/powerpoint/2010/main" val="92637935"/>
      </p:ext>
    </p:extLst>
  </p:cSld>
  <p:clrMapOvr>
    <a:masterClrMapping/>
  </p:clrMapOvr>
  <p:transition>
    <p:wipe dir="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Procesamiento de paquetes con rutas estáticas</a:t>
            </a:r>
            <a:r>
              <a:rPr sz="1800" dirty="0"/>
              <a:t/>
            </a:r>
            <a:br>
              <a:rPr sz="1800" dirty="0"/>
            </a:br>
            <a:r>
              <a:rPr lang="es-ES" dirty="0" smtClean="0"/>
              <a:t>Rutas estáticas y reenvío de paquetes</a:t>
            </a:r>
          </a:p>
        </p:txBody>
      </p:sp>
      <p:sp>
        <p:nvSpPr>
          <p:cNvPr id="2" name="Rectangle 1"/>
          <p:cNvSpPr>
            <a:spLocks noChangeArrowheads="1"/>
          </p:cNvSpPr>
          <p:nvPr/>
        </p:nvSpPr>
        <p:spPr bwMode="auto">
          <a:xfrm>
            <a:off x="897774" y="-48399"/>
            <a:ext cx="82462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pic>
        <p:nvPicPr>
          <p:cNvPr id="5" name="Picture 4" descr="Routing and Switching Essentials - Mozilla Firefox"/>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690253" y="1626984"/>
            <a:ext cx="6632192" cy="4205780"/>
          </a:xfrm>
          <a:prstGeom prst="rect">
            <a:avLst/>
          </a:prstGeom>
        </p:spPr>
      </p:pic>
    </p:spTree>
    <p:extLst>
      <p:ext uri="{BB962C8B-B14F-4D97-AF65-F5344CB8AC3E}">
        <p14:creationId xmlns:p14="http://schemas.microsoft.com/office/powerpoint/2010/main" val="3658568050"/>
      </p:ext>
    </p:extLst>
  </p:cSld>
  <p:clrMapOvr>
    <a:masterClrMapping/>
  </p:clrMapOvr>
  <p:transition spd="med">
    <p:wipe dir="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a:xfrm>
            <a:off x="193868" y="394392"/>
            <a:ext cx="8854439" cy="838200"/>
          </a:xfrm>
        </p:spPr>
        <p:txBody>
          <a:bodyPr anchor="t"/>
          <a:lstStyle/>
          <a:p>
            <a:r>
              <a:rPr lang="es-ES" sz="1800" dirty="0" smtClean="0"/>
              <a:t>Solución de problemas en la configuración de rutas IPv4 estáticas y predeterminadas</a:t>
            </a:r>
            <a:r>
              <a:rPr dirty="0"/>
              <a:t/>
            </a:r>
            <a:br>
              <a:rPr dirty="0"/>
            </a:br>
            <a:r>
              <a:rPr lang="es-ES" dirty="0" smtClean="0"/>
              <a:t>Solucionar el problema de una ruta faltante</a:t>
            </a:r>
          </a:p>
        </p:txBody>
      </p:sp>
      <p:sp>
        <p:nvSpPr>
          <p:cNvPr id="2" name="Rectangle 1"/>
          <p:cNvSpPr>
            <a:spLocks noChangeArrowheads="1"/>
          </p:cNvSpPr>
          <p:nvPr/>
        </p:nvSpPr>
        <p:spPr bwMode="auto">
          <a:xfrm>
            <a:off x="997526" y="-48399"/>
            <a:ext cx="8146473"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8" y="1425402"/>
            <a:ext cx="3920932" cy="5167568"/>
          </a:xfrm>
          <a:prstGeom prst="rect">
            <a:avLst/>
          </a:prstGeom>
        </p:spPr>
        <p:txBody>
          <a:bodyPr wrap="square">
            <a:spAutoFit/>
          </a:bodyPr>
          <a:lstStyle/>
          <a:p>
            <a:pPr lvl="0" algn="l" defTabSz="814388">
              <a:lnSpc>
                <a:spcPct val="95000"/>
              </a:lnSpc>
              <a:spcBef>
                <a:spcPct val="50000"/>
              </a:spcBef>
              <a:buClr>
                <a:srgbClr val="708CA1"/>
              </a:buClr>
            </a:pPr>
            <a:r>
              <a:rPr lang="es-ES" sz="2000" kern="0" dirty="0">
                <a:solidFill>
                  <a:srgbClr val="000000"/>
                </a:solidFill>
                <a:latin typeface="Arial"/>
              </a:rPr>
              <a:t>Entre los comandos para la solución de problemas de IOS se encuentran los siguientes:</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ping</a:t>
            </a:r>
          </a:p>
          <a:p>
            <a:pPr marL="236538" lvl="0" indent="-236538" algn="l" defTabSz="814388">
              <a:lnSpc>
                <a:spcPct val="95000"/>
              </a:lnSpc>
              <a:spcBef>
                <a:spcPct val="50000"/>
              </a:spcBef>
              <a:buClr>
                <a:srgbClr val="708CA1"/>
              </a:buClr>
              <a:buFont typeface="Wingdings" pitchFamily="2" charset="2"/>
              <a:buChar char="§"/>
            </a:pPr>
            <a:r>
              <a:rPr lang="es-ES" sz="2000" dirty="0"/>
              <a:t>El </a:t>
            </a:r>
            <a:r>
              <a:rPr lang="es-ES" sz="2000" b="1" dirty="0"/>
              <a:t>ping</a:t>
            </a:r>
            <a:r>
              <a:rPr lang="es-ES" sz="2000" dirty="0"/>
              <a:t> extendido le permite especificar la dirección IP de origen correspondiente a los paquetes de ping.</a:t>
            </a:r>
            <a:r>
              <a:rPr lang="es-ES" dirty="0" smtClean="0"/>
              <a:t> </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traceroute</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 route</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ip interface brief</a:t>
            </a:r>
          </a:p>
          <a:p>
            <a:pPr marL="236538" lvl="0" indent="-236538" algn="l" defTabSz="814388">
              <a:lnSpc>
                <a:spcPct val="95000"/>
              </a:lnSpc>
              <a:spcBef>
                <a:spcPct val="50000"/>
              </a:spcBef>
              <a:buClr>
                <a:srgbClr val="708CA1"/>
              </a:buClr>
              <a:buFont typeface="Wingdings" pitchFamily="2" charset="2"/>
              <a:buChar char="§"/>
            </a:pPr>
            <a:r>
              <a:rPr lang="es-ES" sz="2000" b="1" kern="0" dirty="0">
                <a:solidFill>
                  <a:srgbClr val="000000"/>
                </a:solidFill>
                <a:latin typeface="Courier"/>
              </a:rPr>
              <a:t>show cdp neighbors detail</a:t>
            </a:r>
          </a:p>
        </p:txBody>
      </p:sp>
      <p:pic>
        <p:nvPicPr>
          <p:cNvPr id="4" name="Picture 3"/>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04836" y="1626984"/>
            <a:ext cx="4635681" cy="3934691"/>
          </a:xfrm>
          <a:prstGeom prst="rect">
            <a:avLst/>
          </a:prstGeom>
        </p:spPr>
      </p:pic>
    </p:spTree>
    <p:extLst>
      <p:ext uri="{BB962C8B-B14F-4D97-AF65-F5344CB8AC3E}">
        <p14:creationId xmlns:p14="http://schemas.microsoft.com/office/powerpoint/2010/main" val="2729891671"/>
      </p:ext>
    </p:extLst>
  </p:cSld>
  <p:clrMapOvr>
    <a:masterClrMapping/>
  </p:clrMapOvr>
  <p:transition spd="med">
    <p:wipe dir="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noChangeArrowheads="1"/>
          </p:cNvSpPr>
          <p:nvPr>
            <p:ph type="title"/>
          </p:nvPr>
        </p:nvSpPr>
        <p:spPr/>
        <p:txBody>
          <a:bodyPr/>
          <a:lstStyle/>
          <a:p>
            <a:r>
              <a:rPr lang="es-ES" sz="1800" dirty="0" smtClean="0"/>
              <a:t>Procesamiento de paquetes con rutas estáticas</a:t>
            </a:r>
            <a:r>
              <a:rPr dirty="0"/>
              <a:t/>
            </a:r>
            <a:br>
              <a:rPr dirty="0"/>
            </a:br>
            <a:r>
              <a:rPr lang="es-ES" dirty="0" smtClean="0"/>
              <a:t>Resolver un problema de conectividad</a:t>
            </a:r>
          </a:p>
        </p:txBody>
      </p:sp>
      <p:sp>
        <p:nvSpPr>
          <p:cNvPr id="2" name="Rectangle 1"/>
          <p:cNvSpPr>
            <a:spLocks noChangeArrowheads="1"/>
          </p:cNvSpPr>
          <p:nvPr/>
        </p:nvSpPr>
        <p:spPr bwMode="auto">
          <a:xfrm>
            <a:off x="897774" y="-48399"/>
            <a:ext cx="8246225"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ES" altLang="en-US" sz="1200" b="1" i="0" u="none" strike="noStrike" cap="none" normalizeH="0" baseline="0" dirty="0">
                <a:ln>
                  <a:noFill/>
                </a:ln>
                <a:solidFill>
                  <a:schemeClr val="tx1"/>
                </a:solidFill>
                <a:effectLst/>
                <a:latin typeface="Arial" panose="020B0604020202020204" pitchFamily="34" charset="0"/>
              </a:rPr>
              <a:t>Verificar una ruta estática predeterminada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s-ES" altLang="en-US" sz="1800" b="0" i="0" u="none" strike="noStrike" cap="none" normalizeH="0" baseline="0" dirty="0">
              <a:ln>
                <a:noFill/>
              </a:ln>
              <a:solidFill>
                <a:schemeClr val="tx1"/>
              </a:solidFill>
              <a:effectLst/>
              <a:latin typeface="Arial" panose="020B0604020202020204" pitchFamily="34" charset="0"/>
            </a:endParaRPr>
          </a:p>
        </p:txBody>
      </p:sp>
      <p:sp>
        <p:nvSpPr>
          <p:cNvPr id="3" name="Rectangle 2"/>
          <p:cNvSpPr/>
          <p:nvPr/>
        </p:nvSpPr>
        <p:spPr>
          <a:xfrm>
            <a:off x="193868" y="1425403"/>
            <a:ext cx="8589914" cy="3631763"/>
          </a:xfrm>
          <a:prstGeom prst="rect">
            <a:avLst/>
          </a:prstGeom>
        </p:spPr>
        <p:txBody>
          <a:bodyPr wrap="square">
            <a:spAutoFit/>
          </a:bodyPr>
          <a:lstStyle/>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Para encontrar una ruta faltante (o mal configurada) es necesario utilizar las herramientas correctas de un modo metódico.</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Utilice el comando </a:t>
            </a:r>
            <a:r>
              <a:rPr lang="es-ES" sz="2000" b="1" kern="0" dirty="0">
                <a:solidFill>
                  <a:srgbClr val="000000"/>
                </a:solidFill>
                <a:latin typeface="+mn-lt"/>
              </a:rPr>
              <a:t>ping</a:t>
            </a:r>
            <a:r>
              <a:rPr lang="es-ES" dirty="0" smtClean="0"/>
              <a:t> </a:t>
            </a:r>
            <a:r>
              <a:rPr lang="es-ES" sz="2000" kern="0" dirty="0">
                <a:solidFill>
                  <a:srgbClr val="000000"/>
                </a:solidFill>
                <a:latin typeface="Arial"/>
              </a:rPr>
              <a:t>para confirmar que no se puede establecer la conexión con el destino.</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Con un comando </a:t>
            </a:r>
            <a:r>
              <a:rPr lang="es-ES" sz="2000" b="1" kern="0" dirty="0">
                <a:solidFill>
                  <a:srgbClr val="000000"/>
                </a:solidFill>
                <a:latin typeface="+mn-lt"/>
              </a:rPr>
              <a:t>traceroute</a:t>
            </a:r>
            <a:r>
              <a:rPr lang="es-ES" sz="2000" kern="0" dirty="0">
                <a:solidFill>
                  <a:srgbClr val="000000"/>
                </a:solidFill>
                <a:latin typeface="Arial"/>
              </a:rPr>
              <a:t> también se revelaría cuál es el router (o salto) más cercano que no está respondiendo como se espera. En este caso, el router enviaría un mensaje de destino inalcanzable del Protocolo de mensajería de control de Internet (ICMP) de regreso al origen.</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El siguiente paso es examinar la tabla de routing</a:t>
            </a:r>
            <a:r>
              <a:rPr lang="es-ES" sz="2000" dirty="0"/>
              <a:t> con el comando </a:t>
            </a:r>
            <a:r>
              <a:rPr lang="es-ES" sz="2000" b="1" dirty="0"/>
              <a:t>show ip route</a:t>
            </a:r>
            <a:r>
              <a:rPr lang="es-ES" sz="2000" kern="0" dirty="0">
                <a:solidFill>
                  <a:srgbClr val="000000"/>
                </a:solidFill>
                <a:latin typeface="Arial"/>
              </a:rPr>
              <a:t>. Busque rutas faltantes o mal configuradas.</a:t>
            </a:r>
          </a:p>
          <a:p>
            <a:pPr marL="236538" lvl="0" indent="-236538" algn="l" defTabSz="814388">
              <a:lnSpc>
                <a:spcPct val="95000"/>
              </a:lnSpc>
              <a:spcBef>
                <a:spcPct val="50000"/>
              </a:spcBef>
              <a:buClr>
                <a:srgbClr val="708CA1"/>
              </a:buClr>
              <a:buFont typeface="Wingdings" pitchFamily="2" charset="2"/>
              <a:buChar char="§"/>
            </a:pPr>
            <a:r>
              <a:rPr lang="es-ES" sz="2000" kern="0" dirty="0">
                <a:solidFill>
                  <a:srgbClr val="000000"/>
                </a:solidFill>
                <a:latin typeface="Arial"/>
              </a:rPr>
              <a:t>Las rutas estáticas incorrectas son una causa común de problemas de routing.</a:t>
            </a:r>
          </a:p>
        </p:txBody>
      </p:sp>
    </p:spTree>
    <p:extLst>
      <p:ext uri="{BB962C8B-B14F-4D97-AF65-F5344CB8AC3E}">
        <p14:creationId xmlns:p14="http://schemas.microsoft.com/office/powerpoint/2010/main" val="518152852"/>
      </p:ext>
    </p:extLst>
  </p:cSld>
  <p:clrMapOvr>
    <a:masterClrMapping/>
  </p:clrMapOvr>
  <p:transition spd="med">
    <p:wipe dir="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311150" y="2263775"/>
            <a:ext cx="3854450" cy="1481138"/>
          </a:xfrm>
        </p:spPr>
        <p:txBody>
          <a:bodyPr/>
          <a:lstStyle/>
          <a:p>
            <a:pPr eaLnBrk="1" hangingPunct="1"/>
            <a:r>
              <a:rPr lang="es-ES" sz="2400" dirty="0"/>
              <a:t>2.4 Resumen del capítulo</a:t>
            </a:r>
            <a:endParaRPr lang="es-ES" sz="2400" dirty="0">
              <a:solidFill>
                <a:srgbClr val="00B0F0"/>
              </a:solidFill>
            </a:endParaRPr>
          </a:p>
        </p:txBody>
      </p:sp>
    </p:spTree>
    <p:extLst>
      <p:ext uri="{BB962C8B-B14F-4D97-AF65-F5344CB8AC3E}">
        <p14:creationId xmlns:p14="http://schemas.microsoft.com/office/powerpoint/2010/main" val="2206241276"/>
      </p:ext>
    </p:extLst>
  </p:cSld>
  <p:clrMapOvr>
    <a:masterClrMapping/>
  </p:clrMapOvr>
  <p:transition>
    <p:wipe dir="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p:cNvSpPr txBox="1">
            <a:spLocks/>
          </p:cNvSpPr>
          <p:nvPr/>
        </p:nvSpPr>
        <p:spPr bwMode="auto">
          <a:xfrm>
            <a:off x="279687" y="1539502"/>
            <a:ext cx="8600517" cy="2485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742950" lvl="1" indent="-285750">
              <a:buFont typeface="Arial" panose="020B0604020202020204" pitchFamily="34" charset="0"/>
              <a:buChar char="•"/>
            </a:pPr>
            <a:r>
              <a:rPr lang="es-ES" dirty="0" smtClean="0"/>
              <a:t>Explicar las ventajas y desventajas del </a:t>
            </a:r>
            <a:r>
              <a:rPr lang="es-ES" dirty="0" err="1" smtClean="0"/>
              <a:t>routing</a:t>
            </a:r>
            <a:r>
              <a:rPr lang="es-ES" dirty="0" smtClean="0"/>
              <a:t> estático.</a:t>
            </a:r>
          </a:p>
          <a:p>
            <a:pPr marL="742950" lvl="1" indent="-285750">
              <a:buFont typeface="Arial" panose="020B0604020202020204" pitchFamily="34" charset="0"/>
              <a:buChar char="•"/>
            </a:pPr>
            <a:r>
              <a:rPr lang="es-ES" dirty="0" smtClean="0"/>
              <a:t>Explicar la finalidad de los diferentes tipos de rutas estáticas.</a:t>
            </a:r>
          </a:p>
          <a:p>
            <a:pPr marL="742950" lvl="1" indent="-285750">
              <a:buFont typeface="Arial" panose="020B0604020202020204" pitchFamily="34" charset="0"/>
              <a:buChar char="•"/>
            </a:pPr>
            <a:r>
              <a:rPr lang="es-ES" dirty="0" smtClean="0"/>
              <a:t>Configurar rutas estáticas IPv4 e IPv6 especificando una dirección del siguiente salto.</a:t>
            </a:r>
          </a:p>
          <a:p>
            <a:pPr marL="742950" lvl="1" indent="-285750">
              <a:buFont typeface="Arial" panose="020B0604020202020204" pitchFamily="34" charset="0"/>
              <a:buChar char="•"/>
            </a:pPr>
            <a:r>
              <a:rPr lang="es-ES" dirty="0" smtClean="0"/>
              <a:t>Configurar rutas IPv4 e IPv6 predeterminadas.</a:t>
            </a:r>
          </a:p>
          <a:p>
            <a:pPr marL="742950" lvl="1" indent="-285750">
              <a:buFont typeface="Arial" panose="020B0604020202020204" pitchFamily="34" charset="0"/>
              <a:buChar char="•"/>
            </a:pPr>
            <a:r>
              <a:rPr lang="es-ES" dirty="0" smtClean="0"/>
              <a:t>Configurar una ruta estática flotante para proporcionar una conexión de respaldo.</a:t>
            </a:r>
          </a:p>
          <a:p>
            <a:pPr marL="742950" lvl="1" indent="-285750">
              <a:buFont typeface="Arial" panose="020B0604020202020204" pitchFamily="34" charset="0"/>
              <a:buChar char="•"/>
            </a:pPr>
            <a:r>
              <a:rPr lang="es-ES" dirty="0" smtClean="0"/>
              <a:t>Configurar rutas de hosts estáticas IPv4 e IPv6 que dirijan el tráfico a un host específico.</a:t>
            </a:r>
          </a:p>
          <a:p>
            <a:pPr marL="742950" lvl="1" indent="-285750">
              <a:buFont typeface="Arial" panose="020B0604020202020204" pitchFamily="34" charset="0"/>
              <a:buChar char="•"/>
            </a:pPr>
            <a:r>
              <a:rPr lang="es-ES" dirty="0" smtClean="0"/>
              <a:t>Explicar la forma en que un </a:t>
            </a:r>
            <a:r>
              <a:rPr lang="es-ES" dirty="0" err="1" smtClean="0"/>
              <a:t>router</a:t>
            </a:r>
            <a:r>
              <a:rPr lang="es-ES" dirty="0" smtClean="0"/>
              <a:t> procesa paquetes cuando se configura una ruta estática.</a:t>
            </a:r>
          </a:p>
          <a:p>
            <a:pPr marL="742950" lvl="1" indent="-285750">
              <a:buFont typeface="Arial" panose="020B0604020202020204" pitchFamily="34" charset="0"/>
              <a:buChar char="•"/>
            </a:pPr>
            <a:r>
              <a:rPr lang="es-ES" dirty="0" smtClean="0"/>
              <a:t>Resolver problemas comunes de configuración de rutas estáticas y predeterminadas.</a:t>
            </a:r>
          </a:p>
        </p:txBody>
      </p:sp>
      <p:sp>
        <p:nvSpPr>
          <p:cNvPr id="21505" name="Rectangle 2"/>
          <p:cNvSpPr>
            <a:spLocks noGrp="1" noChangeArrowheads="1"/>
          </p:cNvSpPr>
          <p:nvPr>
            <p:ph type="title"/>
          </p:nvPr>
        </p:nvSpPr>
        <p:spPr/>
        <p:txBody>
          <a:bodyPr/>
          <a:lstStyle/>
          <a:p>
            <a:pPr eaLnBrk="1" hangingPunct="1"/>
            <a:r>
              <a:rPr lang="es-ES" sz="1800" dirty="0">
                <a:latin typeface="Arial" charset="0"/>
              </a:rPr>
              <a:t>Resumen del capítulo</a:t>
            </a:r>
            <a:r>
              <a:t/>
            </a:r>
            <a:br/>
            <a:r>
              <a:rPr lang="es-ES" dirty="0">
                <a:latin typeface="Arial" charset="0"/>
              </a:rPr>
              <a:t>Resumen</a:t>
            </a:r>
          </a:p>
        </p:txBody>
      </p:sp>
    </p:spTree>
    <p:extLst>
      <p:ext uri="{BB962C8B-B14F-4D97-AF65-F5344CB8AC3E}">
        <p14:creationId xmlns:p14="http://schemas.microsoft.com/office/powerpoint/2010/main" val="2497760924"/>
      </p:ext>
    </p:extLst>
  </p:cSld>
  <p:clrMapOvr>
    <a:masterClrMapping/>
  </p:clrMapOvr>
  <p:transition spd="med">
    <p:wipe dir="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2.1</a:t>
            </a:r>
            <a:r>
              <a:t/>
            </a:r>
            <a:br/>
            <a:r>
              <a:rPr lang="es-ES" smtClean="0"/>
              <a:t>Términos y comandos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s-ES" altLang="zh-CN" sz="1600" dirty="0"/>
              <a:t>ruta estática</a:t>
            </a:r>
          </a:p>
          <a:p>
            <a:pPr eaLnBrk="1" fontAlgn="b" hangingPunct="1"/>
            <a:r>
              <a:rPr lang="es-ES" altLang="zh-CN" sz="1600" dirty="0"/>
              <a:t>distancia administrativa (AD)</a:t>
            </a:r>
          </a:p>
          <a:p>
            <a:pPr eaLnBrk="1" fontAlgn="b" hangingPunct="1"/>
            <a:r>
              <a:rPr lang="es-ES" altLang="zh-CN" sz="1600" dirty="0"/>
              <a:t>red de conexión única</a:t>
            </a:r>
          </a:p>
          <a:p>
            <a:pPr eaLnBrk="1" fontAlgn="b" hangingPunct="1"/>
            <a:r>
              <a:rPr lang="es-ES" altLang="zh-CN" sz="1600" dirty="0"/>
              <a:t>ruta predeterminada</a:t>
            </a:r>
          </a:p>
          <a:p>
            <a:pPr eaLnBrk="1" fontAlgn="b" hangingPunct="1"/>
            <a:r>
              <a:rPr lang="es-ES" altLang="zh-CN" sz="1600" dirty="0"/>
              <a:t>0.0.0.0/0 </a:t>
            </a:r>
          </a:p>
          <a:p>
            <a:pPr eaLnBrk="1" fontAlgn="b" hangingPunct="1"/>
            <a:r>
              <a:rPr lang="es-ES" altLang="zh-CN" sz="1600" dirty="0"/>
              <a:t>ruta estática predeterminada</a:t>
            </a:r>
          </a:p>
          <a:p>
            <a:pPr eaLnBrk="1" fontAlgn="b" hangingPunct="1"/>
            <a:r>
              <a:rPr lang="es-ES" altLang="zh-CN" sz="1600" dirty="0"/>
              <a:t>Gateway de último recurso</a:t>
            </a:r>
          </a:p>
          <a:p>
            <a:pPr eaLnBrk="1" fontAlgn="b" hangingPunct="1"/>
            <a:r>
              <a:rPr lang="es-ES" altLang="zh-CN" sz="1600" dirty="0"/>
              <a:t>correspondencia más específica</a:t>
            </a:r>
          </a:p>
          <a:p>
            <a:pPr eaLnBrk="1" fontAlgn="b" hangingPunct="1"/>
            <a:r>
              <a:rPr lang="es-ES" altLang="zh-CN" sz="1600" dirty="0"/>
              <a:t>ruta estática resumida</a:t>
            </a:r>
          </a:p>
          <a:p>
            <a:pPr eaLnBrk="1" fontAlgn="b" hangingPunct="1"/>
            <a:r>
              <a:rPr lang="es-ES" altLang="zh-CN" sz="1600" dirty="0"/>
              <a:t>ruta estática flotante</a:t>
            </a:r>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fontAlgn="b" hangingPunct="1">
              <a:buNone/>
            </a:pPr>
            <a:endParaRPr lang="en-US" sz="16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Tree>
    <p:extLst>
      <p:ext uri="{BB962C8B-B14F-4D97-AF65-F5344CB8AC3E}">
        <p14:creationId xmlns:p14="http://schemas.microsoft.com/office/powerpoint/2010/main" val="3150004748"/>
      </p:ext>
    </p:extLst>
  </p:cSld>
  <p:clrMapOvr>
    <a:masterClrMapping/>
  </p:clrMapOvr>
  <p:transition spd="med">
    <p:wipe dir="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2.2</a:t>
            </a:r>
            <a:r>
              <a:t/>
            </a:r>
            <a:br/>
            <a:r>
              <a:rPr lang="es-ES" smtClean="0"/>
              <a:t>Términos y comandos</a:t>
            </a:r>
          </a:p>
        </p:txBody>
      </p:sp>
      <p:sp>
        <p:nvSpPr>
          <p:cNvPr id="4" name="Content Placeholder 1"/>
          <p:cNvSpPr>
            <a:spLocks noGrp="1"/>
          </p:cNvSpPr>
          <p:nvPr>
            <p:ph idx="1"/>
          </p:nvPr>
        </p:nvSpPr>
        <p:spPr>
          <a:xfrm>
            <a:off x="276908" y="1358744"/>
            <a:ext cx="2721476" cy="5133495"/>
          </a:xfrm>
        </p:spPr>
        <p:txBody>
          <a:bodyPr/>
          <a:lstStyle/>
          <a:p>
            <a:pPr eaLnBrk="1" fontAlgn="b" hangingPunct="1"/>
            <a:r>
              <a:rPr lang="es-ES" altLang="zh-CN" sz="1500" dirty="0"/>
              <a:t>interfaz-de-salida</a:t>
            </a:r>
          </a:p>
          <a:p>
            <a:pPr eaLnBrk="1" fontAlgn="b" hangingPunct="1"/>
            <a:r>
              <a:rPr lang="es-ES" altLang="zh-CN" sz="1500" dirty="0"/>
              <a:t>siguiente salto</a:t>
            </a:r>
          </a:p>
          <a:p>
            <a:pPr eaLnBrk="1" fontAlgn="b" hangingPunct="1"/>
            <a:r>
              <a:rPr lang="es-ES" altLang="zh-CN" sz="1500" dirty="0"/>
              <a:t>ruta estática recursiva</a:t>
            </a:r>
          </a:p>
          <a:p>
            <a:pPr eaLnBrk="1" fontAlgn="b" hangingPunct="1"/>
            <a:r>
              <a:rPr lang="es-ES" altLang="zh-CN" sz="1500" dirty="0"/>
              <a:t> búsqueda recurrente</a:t>
            </a:r>
          </a:p>
          <a:p>
            <a:pPr eaLnBrk="1" fontAlgn="b" hangingPunct="1"/>
            <a:r>
              <a:rPr lang="es-ES" altLang="zh-CN" sz="1500" dirty="0"/>
              <a:t>ruta estática conectada directamente</a:t>
            </a:r>
          </a:p>
          <a:p>
            <a:pPr eaLnBrk="1" fontAlgn="b" hangingPunct="1"/>
            <a:r>
              <a:rPr lang="es-ES" altLang="zh-CN" sz="1500" dirty="0"/>
              <a:t>CEF (Cisco Express </a:t>
            </a:r>
            <a:r>
              <a:rPr lang="es-ES" altLang="zh-CN" sz="1500" dirty="0" err="1"/>
              <a:t>Forwarding</a:t>
            </a:r>
            <a:r>
              <a:rPr lang="es-ES" altLang="zh-CN" sz="1500" dirty="0"/>
              <a:t>)</a:t>
            </a:r>
          </a:p>
          <a:p>
            <a:pPr eaLnBrk="1" fontAlgn="b" hangingPunct="1"/>
            <a:r>
              <a:rPr lang="es-ES" altLang="zh-CN" sz="1500" dirty="0"/>
              <a:t>FIB (</a:t>
            </a:r>
            <a:r>
              <a:rPr lang="es-ES" altLang="zh-CN" sz="1500" dirty="0" err="1"/>
              <a:t>Forwarding</a:t>
            </a:r>
            <a:r>
              <a:rPr lang="es-ES" altLang="zh-CN" sz="1500" dirty="0"/>
              <a:t> </a:t>
            </a:r>
            <a:r>
              <a:rPr lang="es-ES" altLang="zh-CN" sz="1500" dirty="0" err="1"/>
              <a:t>Information</a:t>
            </a:r>
            <a:r>
              <a:rPr lang="es-ES" altLang="zh-CN" sz="1500" dirty="0"/>
              <a:t> Base)</a:t>
            </a:r>
          </a:p>
          <a:p>
            <a:pPr eaLnBrk="1" fontAlgn="b" hangingPunct="1"/>
            <a:r>
              <a:rPr lang="es-ES" altLang="zh-CN" sz="1500" dirty="0"/>
              <a:t>ruta estática totalmente especificada</a:t>
            </a:r>
          </a:p>
          <a:p>
            <a:pPr eaLnBrk="1" fontAlgn="b" hangingPunct="1"/>
            <a:r>
              <a:rPr lang="es-ES" altLang="zh-CN" sz="1500" dirty="0" err="1"/>
              <a:t>router</a:t>
            </a:r>
            <a:r>
              <a:rPr lang="es-ES" altLang="zh-CN" sz="1500" dirty="0"/>
              <a:t> perimetral</a:t>
            </a:r>
          </a:p>
          <a:p>
            <a:pPr eaLnBrk="1" fontAlgn="b" hangingPunct="1"/>
            <a:r>
              <a:rPr lang="es-ES" altLang="zh-CN" sz="1500" dirty="0"/>
              <a:t> </a:t>
            </a:r>
            <a:r>
              <a:rPr lang="es-ES" altLang="zh-CN" sz="1500" dirty="0" err="1"/>
              <a:t>router</a:t>
            </a:r>
            <a:r>
              <a:rPr lang="es-ES" altLang="zh-CN" sz="1500" dirty="0"/>
              <a:t> de conexión única</a:t>
            </a:r>
          </a:p>
          <a:p>
            <a:pPr eaLnBrk="1" fontAlgn="b" hangingPunct="1"/>
            <a:r>
              <a:rPr lang="es-ES" altLang="zh-CN" sz="1500" dirty="0"/>
              <a:t> ruta de cuatro ceros</a:t>
            </a:r>
          </a:p>
          <a:p>
            <a:pPr eaLnBrk="1" fontAlgn="b" hangingPunct="1"/>
            <a:r>
              <a:rPr lang="es-ES" altLang="zh-CN" sz="1500" dirty="0"/>
              <a:t>::/0</a:t>
            </a:r>
          </a:p>
          <a:p>
            <a:pPr eaLnBrk="1" fontAlgn="b" hangingPunct="1"/>
            <a:r>
              <a:rPr lang="es-ES" altLang="zh-CN" sz="1500" dirty="0"/>
              <a:t>red de destino</a:t>
            </a:r>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r>
              <a:rPr lang="es-ES" altLang="zh-CN" sz="1500" dirty="0"/>
              <a:t>Comando </a:t>
            </a:r>
            <a:r>
              <a:rPr lang="es-ES" altLang="zh-CN" sz="1500" b="1" dirty="0"/>
              <a:t>ipv6 </a:t>
            </a:r>
            <a:r>
              <a:rPr lang="es-ES" altLang="zh-CN" sz="1500" b="1" dirty="0" err="1"/>
              <a:t>route</a:t>
            </a:r>
            <a:endParaRPr lang="es-ES" altLang="zh-CN" sz="1500" b="1" dirty="0"/>
          </a:p>
          <a:p>
            <a:pPr eaLnBrk="1" fontAlgn="b" hangingPunct="1"/>
            <a:r>
              <a:rPr lang="es-ES" altLang="zh-CN" sz="1500" dirty="0"/>
              <a:t>Ruta IPv6 estática totalmente especificada</a:t>
            </a:r>
          </a:p>
          <a:p>
            <a:r>
              <a:rPr lang="es-ES" altLang="zh-CN" sz="1500" b="1" dirty="0"/>
              <a:t>show ipv6 </a:t>
            </a:r>
            <a:r>
              <a:rPr lang="es-ES" altLang="zh-CN" sz="1500" b="1" dirty="0" err="1"/>
              <a:t>route</a:t>
            </a:r>
            <a:r>
              <a:rPr lang="es-ES" altLang="zh-CN" sz="1500" b="1" dirty="0"/>
              <a:t> </a:t>
            </a:r>
            <a:endParaRPr lang="es-ES" altLang="zh-CN" sz="1500" dirty="0"/>
          </a:p>
          <a:p>
            <a:r>
              <a:rPr lang="es-ES" altLang="zh-CN" sz="1500" b="1" dirty="0"/>
              <a:t>show ipv6 </a:t>
            </a:r>
            <a:r>
              <a:rPr lang="es-ES" altLang="zh-CN" sz="1500" b="1" dirty="0" err="1"/>
              <a:t>route</a:t>
            </a:r>
            <a:r>
              <a:rPr lang="es-ES" altLang="zh-CN" sz="1500" b="1" dirty="0"/>
              <a:t> </a:t>
            </a:r>
            <a:r>
              <a:rPr lang="es-ES" altLang="zh-CN" sz="1500" b="1" dirty="0" err="1"/>
              <a:t>static</a:t>
            </a:r>
            <a:r>
              <a:rPr lang="es-ES" altLang="zh-CN" sz="1500" dirty="0"/>
              <a:t> </a:t>
            </a:r>
          </a:p>
          <a:p>
            <a:r>
              <a:rPr lang="es-ES" altLang="zh-CN" sz="1500" b="1" dirty="0"/>
              <a:t>show ipv6 </a:t>
            </a:r>
            <a:r>
              <a:rPr lang="es-ES" altLang="zh-CN" sz="1500" b="1" dirty="0" err="1"/>
              <a:t>route</a:t>
            </a:r>
            <a:r>
              <a:rPr lang="es-ES" altLang="zh-CN" sz="1500" b="1" dirty="0"/>
              <a:t> </a:t>
            </a:r>
            <a:r>
              <a:rPr lang="es-ES" altLang="zh-CN" sz="1500" b="1" dirty="0" err="1"/>
              <a:t>network</a:t>
            </a:r>
            <a:endParaRPr lang="es-ES" altLang="zh-CN" sz="1500" b="1" dirty="0"/>
          </a:p>
          <a:p>
            <a:r>
              <a:rPr lang="es-ES" altLang="zh-CN" sz="1500" dirty="0"/>
              <a:t>Rutas de host estáticas IPv4</a:t>
            </a:r>
          </a:p>
          <a:p>
            <a:r>
              <a:rPr lang="es-ES" altLang="zh-CN" sz="1500" dirty="0"/>
              <a:t> Rutas de host estáticas </a:t>
            </a:r>
            <a:r>
              <a:rPr lang="es-ES" altLang="zh-CN" sz="1500" dirty="0" smtClean="0"/>
              <a:t>IPv6</a:t>
            </a:r>
            <a:endParaRPr lang="es-ES" altLang="zh-CN" sz="15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fontAlgn="b"/>
            <a:endParaRPr lang="en-US" sz="1600" dirty="0"/>
          </a:p>
        </p:txBody>
      </p:sp>
    </p:spTree>
    <p:extLst>
      <p:ext uri="{BB962C8B-B14F-4D97-AF65-F5344CB8AC3E}">
        <p14:creationId xmlns:p14="http://schemas.microsoft.com/office/powerpoint/2010/main" val="1606104559"/>
      </p:ext>
    </p:extLst>
  </p:cSld>
  <p:clrMapOvr>
    <a:masterClrMapping/>
  </p:clrMapOvr>
  <p:transition spd="med">
    <p:wipe dir="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6321" name="Rectangle 2"/>
          <p:cNvSpPr>
            <a:spLocks noGrp="1" noChangeArrowheads="1"/>
          </p:cNvSpPr>
          <p:nvPr>
            <p:ph type="title"/>
          </p:nvPr>
        </p:nvSpPr>
        <p:spPr/>
        <p:txBody>
          <a:bodyPr/>
          <a:lstStyle/>
          <a:p>
            <a:pPr eaLnBrk="1" hangingPunct="1"/>
            <a:r>
              <a:rPr lang="es-ES" sz="1800" dirty="0">
                <a:latin typeface="Arial" charset="0"/>
              </a:rPr>
              <a:t>Sección 2.3</a:t>
            </a:r>
            <a:r>
              <a:t/>
            </a:r>
            <a:br/>
            <a:r>
              <a:rPr lang="es-ES" smtClean="0"/>
              <a:t>Términos y comandos</a:t>
            </a:r>
          </a:p>
        </p:txBody>
      </p:sp>
      <p:sp>
        <p:nvSpPr>
          <p:cNvPr id="4" name="Content Placeholder 1"/>
          <p:cNvSpPr>
            <a:spLocks noGrp="1"/>
          </p:cNvSpPr>
          <p:nvPr>
            <p:ph idx="1"/>
          </p:nvPr>
        </p:nvSpPr>
        <p:spPr>
          <a:xfrm>
            <a:off x="276908" y="1358745"/>
            <a:ext cx="2721476" cy="4946358"/>
          </a:xfrm>
        </p:spPr>
        <p:txBody>
          <a:bodyPr/>
          <a:lstStyle/>
          <a:p>
            <a:pPr eaLnBrk="1" fontAlgn="b" hangingPunct="1"/>
            <a:r>
              <a:rPr lang="es-ES" sz="1600" dirty="0"/>
              <a:t>Ping extendido</a:t>
            </a:r>
          </a:p>
          <a:p>
            <a:pPr eaLnBrk="1" fontAlgn="b" hangingPunct="1"/>
            <a:endParaRPr lang="es-ES" sz="1600" dirty="0"/>
          </a:p>
        </p:txBody>
      </p:sp>
      <p:sp>
        <p:nvSpPr>
          <p:cNvPr id="6" name="Content Placeholder 1"/>
          <p:cNvSpPr txBox="1">
            <a:spLocks/>
          </p:cNvSpPr>
          <p:nvPr/>
        </p:nvSpPr>
        <p:spPr bwMode="auto">
          <a:xfrm>
            <a:off x="3008165" y="1358745"/>
            <a:ext cx="2850381"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
        <p:nvSpPr>
          <p:cNvPr id="8" name="Content Placeholder 1"/>
          <p:cNvSpPr txBox="1">
            <a:spLocks/>
          </p:cNvSpPr>
          <p:nvPr/>
        </p:nvSpPr>
        <p:spPr bwMode="auto">
          <a:xfrm>
            <a:off x="5856379" y="1358745"/>
            <a:ext cx="2841064" cy="4946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eaLnBrk="1" fontAlgn="b" hangingPunct="1"/>
            <a:endParaRPr lang="en-US" sz="1600" dirty="0"/>
          </a:p>
        </p:txBody>
      </p:sp>
    </p:spTree>
    <p:extLst>
      <p:ext uri="{BB962C8B-B14F-4D97-AF65-F5344CB8AC3E}">
        <p14:creationId xmlns:p14="http://schemas.microsoft.com/office/powerpoint/2010/main" val="2859828675"/>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33"/>
          <p:cNvSpPr>
            <a:spLocks noGrp="1" noChangeArrowheads="1"/>
          </p:cNvSpPr>
          <p:nvPr>
            <p:ph type="title" idx="4294967295"/>
          </p:nvPr>
        </p:nvSpPr>
        <p:spPr>
          <a:xfrm>
            <a:off x="445863" y="350288"/>
            <a:ext cx="8218757" cy="838200"/>
          </a:xfrm>
        </p:spPr>
        <p:txBody>
          <a:bodyPr/>
          <a:lstStyle/>
          <a:p>
            <a:pPr eaLnBrk="1" hangingPunct="1"/>
            <a:r>
              <a:rPr lang="es-ES" dirty="0" smtClean="0"/>
              <a:t>Capítulo 2: Actividades</a:t>
            </a:r>
          </a:p>
        </p:txBody>
      </p:sp>
      <p:sp>
        <p:nvSpPr>
          <p:cNvPr id="6147" name="Rectangle 34"/>
          <p:cNvSpPr>
            <a:spLocks noGrp="1" noChangeArrowheads="1"/>
          </p:cNvSpPr>
          <p:nvPr>
            <p:ph type="body" idx="4294967295"/>
          </p:nvPr>
        </p:nvSpPr>
        <p:spPr>
          <a:xfrm>
            <a:off x="445863" y="1222600"/>
            <a:ext cx="8060269" cy="372982"/>
          </a:xfrm>
        </p:spPr>
        <p:txBody>
          <a:bodyPr/>
          <a:lstStyle/>
          <a:p>
            <a:pPr marL="0" indent="0" eaLnBrk="1" hangingPunct="1">
              <a:spcBef>
                <a:spcPct val="30000"/>
              </a:spcBef>
              <a:buNone/>
            </a:pPr>
            <a:r>
              <a:rPr lang="es-ES" sz="2000" dirty="0"/>
              <a:t>¿Qué actividades se relacionan con este capítulo?</a:t>
            </a:r>
            <a:endParaRPr lang="es-ES" sz="2000" dirty="0">
              <a:solidFill>
                <a:srgbClr val="00B0F0"/>
              </a:solidFill>
            </a:endParaRPr>
          </a:p>
          <a:p>
            <a:pPr marL="0" indent="0" eaLnBrk="1" hangingPunct="1">
              <a:spcBef>
                <a:spcPct val="30000"/>
              </a:spcBef>
              <a:buNone/>
            </a:pPr>
            <a:endParaRPr lang="es-ES" sz="2000" dirty="0"/>
          </a:p>
          <a:p>
            <a:pPr marL="119063" indent="0" eaLnBrk="1" hangingPunct="1">
              <a:spcBef>
                <a:spcPct val="30000"/>
              </a:spcBef>
              <a:buNone/>
            </a:pPr>
            <a:endParaRPr lang="es-ES" sz="2000" dirty="0"/>
          </a:p>
          <a:p>
            <a:pPr marL="119063" indent="0" eaLnBrk="1" hangingPunct="1">
              <a:spcBef>
                <a:spcPct val="30000"/>
              </a:spcBef>
              <a:buNone/>
            </a:pPr>
            <a:endParaRPr lang="es-ES" sz="2000" dirty="0"/>
          </a:p>
        </p:txBody>
      </p:sp>
      <p:graphicFrame>
        <p:nvGraphicFramePr>
          <p:cNvPr id="2" name="Table 1"/>
          <p:cNvGraphicFramePr>
            <a:graphicFrameLocks noGrp="1"/>
          </p:cNvGraphicFramePr>
          <p:nvPr>
            <p:extLst>
              <p:ext uri="{D42A27DB-BD31-4B8C-83A1-F6EECF244321}">
                <p14:modId xmlns:p14="http://schemas.microsoft.com/office/powerpoint/2010/main" val="721088552"/>
              </p:ext>
            </p:extLst>
          </p:nvPr>
        </p:nvGraphicFramePr>
        <p:xfrm>
          <a:off x="445863" y="1641144"/>
          <a:ext cx="8315996" cy="3931920"/>
        </p:xfrm>
        <a:graphic>
          <a:graphicData uri="http://schemas.openxmlformats.org/drawingml/2006/table">
            <a:tbl>
              <a:tblPr firstRow="1" bandRow="1">
                <a:tableStyleId>{5C22544A-7EE6-4342-B048-85BDC9FD1C3A}</a:tableStyleId>
              </a:tblPr>
              <a:tblGrid>
                <a:gridCol w="976322">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0"/>
                    </a:ext>
                  </a:extLst>
                </a:gridCol>
                <a:gridCol w="1964622">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1"/>
                    </a:ext>
                  </a:extLst>
                </a:gridCol>
                <a:gridCol w="3962654">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2"/>
                    </a:ext>
                  </a:extLst>
                </a:gridCol>
                <a:gridCol w="1412398">
                  <a:extLst>
                    <a:ext uri="{9D8B030D-6E8A-4147-A177-3AD203B41FA5}">
                      <a16:col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20003"/>
                    </a:ext>
                  </a:extLst>
                </a:gridCol>
              </a:tblGrid>
              <a:tr h="0">
                <a:tc>
                  <a:txBody>
                    <a:bodyPr/>
                    <a:lstStyle/>
                    <a:p>
                      <a:r>
                        <a:rPr lang="en-US" sz="1200" dirty="0"/>
                        <a:t>N.° de página</a:t>
                      </a:r>
                    </a:p>
                  </a:txBody>
                  <a:tcPr/>
                </a:tc>
                <a:tc>
                  <a:txBody>
                    <a:bodyPr/>
                    <a:lstStyle/>
                    <a:p>
                      <a:r>
                        <a:rPr lang="en-US" sz="1200" dirty="0"/>
                        <a:t>Tipo de actividad</a:t>
                      </a:r>
                    </a:p>
                  </a:txBody>
                  <a:tcPr/>
                </a:tc>
                <a:tc>
                  <a:txBody>
                    <a:bodyPr/>
                    <a:lstStyle/>
                    <a:p>
                      <a:r>
                        <a:rPr lang="en-US" sz="1200" dirty="0"/>
                        <a:t>Nombre de la actividad</a:t>
                      </a:r>
                    </a:p>
                  </a:txBody>
                  <a:tcPr/>
                </a:tc>
                <a:tc>
                  <a:txBody>
                    <a:bodyPr/>
                    <a:lstStyle/>
                    <a:p>
                      <a:r>
                        <a:rPr lang="en-US" sz="1200" dirty="0"/>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0"/>
                  </a:ext>
                </a:extLst>
              </a:tr>
              <a:tr h="0">
                <a:tc>
                  <a:txBody>
                    <a:bodyPr/>
                    <a:lstStyle/>
                    <a:p>
                      <a:r>
                        <a:rPr lang="en-US" sz="1200" dirty="0"/>
                        <a:t>2.2.3.4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r>
                        <a:rPr lang="en-US" sz="1200" dirty="0"/>
                        <a:t>Configurar rutas IPv6 estáticas conectadas directamente en el R3 (Figura 4)</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1"/>
                  </a:ext>
                </a:extLst>
              </a:tr>
              <a:tr h="0">
                <a:tc>
                  <a:txBody>
                    <a:bodyPr/>
                    <a:lstStyle/>
                    <a:p>
                      <a:r>
                        <a:rPr lang="en-US" sz="1200" dirty="0"/>
                        <a:t>2.2.3.5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dk1"/>
                          </a:solidFill>
                          <a:effectLst/>
                          <a:latin typeface="+mn-lt"/>
                        </a:rPr>
                        <a:t>Configurar rutas IPv6 estáticas totalmente especificadas en el R2 (Figura 3)</a:t>
                      </a:r>
                      <a:endParaRPr lang="es-ES" sz="1200" dirty="0">
                        <a:latin typeface="+mn-lt"/>
                      </a:endParaRP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2"/>
                  </a:ext>
                </a:extLst>
              </a:tr>
              <a:tr h="0">
                <a:tc>
                  <a:txBody>
                    <a:bodyPr/>
                    <a:lstStyle/>
                    <a:p>
                      <a:r>
                        <a:rPr lang="en-US" sz="1200" dirty="0"/>
                        <a:t>2.2.4.4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endParaRPr lang="es-ES" sz="1200" dirty="0"/>
                    </a:p>
                  </a:txBody>
                  <a:tcPr/>
                </a:tc>
                <a:tc>
                  <a:txBody>
                    <a:bodyPr/>
                    <a:lstStyle/>
                    <a:p>
                      <a:r>
                        <a:rPr lang="en-US" sz="1200" dirty="0"/>
                        <a:t>Configuración de rutas estáticas y predeterminadas IPv6</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3"/>
                  </a:ext>
                </a:extLst>
              </a:tr>
              <a:tr h="0">
                <a:tc>
                  <a:txBody>
                    <a:bodyPr/>
                    <a:lstStyle/>
                    <a:p>
                      <a:r>
                        <a:rPr lang="en-US" sz="1200" dirty="0"/>
                        <a:t>2.2.4.5</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Configuración de rutas estáticas y predeterminadas IPv6</a:t>
                      </a:r>
                    </a:p>
                  </a:txBody>
                  <a:tcPr/>
                </a:tc>
                <a:tc>
                  <a:txBody>
                    <a:bodyPr/>
                    <a:lstStyle/>
                    <a:p>
                      <a:r>
                        <a:rPr lang="en-US" sz="1200" dirty="0">
                          <a:solidFill>
                            <a:schemeClr val="tx1"/>
                          </a:solidFill>
                        </a:rPr>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4"/>
                  </a:ext>
                </a:extLst>
              </a:tr>
              <a:tr h="0">
                <a:tc>
                  <a:txBody>
                    <a:bodyPr/>
                    <a:lstStyle/>
                    <a:p>
                      <a:r>
                        <a:rPr lang="en-US" sz="1200" dirty="0"/>
                        <a:t>2.2.5.2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 sz="1200" b="0" i="0" u="none" strike="noStrike" kern="1200" dirty="0">
                          <a:solidFill>
                            <a:schemeClr val="dk1"/>
                          </a:solidFill>
                          <a:effectLst/>
                          <a:latin typeface="+mn-lt"/>
                        </a:rPr>
                        <a:t>Configuración de una ruta estática flotante en el R3</a:t>
                      </a:r>
                      <a:endParaRPr lang="es-ES" sz="1200" dirty="0"/>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5"/>
                  </a:ext>
                </a:extLst>
              </a:tr>
              <a:tr h="0">
                <a:tc>
                  <a:txBody>
                    <a:bodyPr/>
                    <a:lstStyle/>
                    <a:p>
                      <a:r>
                        <a:rPr lang="en-US" sz="1200" dirty="0"/>
                        <a:t>2.2.5.4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Configuración de rutas estáticas flotantes</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6"/>
                  </a:ext>
                </a:extLst>
              </a:tr>
              <a:tr h="0">
                <a:tc>
                  <a:txBody>
                    <a:bodyPr/>
                    <a:lstStyle/>
                    <a:p>
                      <a:r>
                        <a:rPr lang="en-US" sz="1200" dirty="0"/>
                        <a:t>2.2.6.2</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Verificador de sintaxis</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Configurar rutas estáticas de hosts (Figura 3)</a:t>
                      </a:r>
                    </a:p>
                  </a:txBody>
                  <a:tcPr/>
                </a:tc>
                <a:tc>
                  <a:txBody>
                    <a:bodyPr/>
                    <a:lstStyle/>
                    <a:p>
                      <a:r>
                        <a:rPr lang="en-US" sz="1200" dirty="0">
                          <a:solidFill>
                            <a:schemeClr val="tx1"/>
                          </a:solidFill>
                        </a:rPr>
                        <a:t>-</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7"/>
                  </a:ext>
                </a:extLst>
              </a:tr>
              <a:tr h="0">
                <a:tc>
                  <a:txBody>
                    <a:bodyPr/>
                    <a:lstStyle/>
                    <a:p>
                      <a:r>
                        <a:rPr lang="en-US" sz="1200" dirty="0"/>
                        <a:t>2.3.2.3</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Packet Tracer</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Resolución de problemas de rutas estáticas</a:t>
                      </a:r>
                    </a:p>
                  </a:txBody>
                  <a:tcPr/>
                </a:tc>
                <a:tc>
                  <a:txBody>
                    <a:bodyPr/>
                    <a:lstStyle/>
                    <a:p>
                      <a:r>
                        <a:rPr lang="en-US" sz="1200" dirty="0">
                          <a:solidFill>
                            <a:schemeClr val="tx1"/>
                          </a:solidFill>
                        </a:rPr>
                        <a:t>Recomendado</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8"/>
                  </a:ext>
                </a:extLst>
              </a:tr>
              <a:tr h="0">
                <a:tc>
                  <a:txBody>
                    <a:bodyPr/>
                    <a:lstStyle/>
                    <a:p>
                      <a:r>
                        <a:rPr lang="en-US" sz="1200" dirty="0"/>
                        <a:t>2.3.2.4</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Práctica de laboratorio</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Resolución de problemas de rutas estáticas IPv4 e IPv6</a:t>
                      </a:r>
                    </a:p>
                  </a:txBody>
                  <a:tcPr/>
                </a:tc>
                <a:tc>
                  <a:txBody>
                    <a:bodyPr/>
                    <a:lstStyle/>
                    <a:p>
                      <a:r>
                        <a:rPr lang="en-US" sz="1200" dirty="0">
                          <a:solidFill>
                            <a:schemeClr val="tx1"/>
                          </a:solidFill>
                        </a:rPr>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09"/>
                  </a:ext>
                </a:extLst>
              </a:tr>
              <a:tr h="0">
                <a:tc>
                  <a:txBody>
                    <a:bodyPr/>
                    <a:lstStyle/>
                    <a:p>
                      <a:r>
                        <a:rPr lang="en-US" sz="1200" dirty="0"/>
                        <a:t>2.4.1.1</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Actividad de clase</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a:t>Convertirla en estática</a:t>
                      </a:r>
                    </a:p>
                  </a:txBody>
                  <a:tcPr/>
                </a:tc>
                <a:tc>
                  <a:txBody>
                    <a:bodyPr/>
                    <a:lstStyle/>
                    <a:p>
                      <a:r>
                        <a:rPr lang="en-US" sz="1200" dirty="0">
                          <a:solidFill>
                            <a:schemeClr val="tx1"/>
                          </a:solidFill>
                        </a:rPr>
                        <a:t>Opcional</a:t>
                      </a:r>
                    </a:p>
                  </a:txBody>
                  <a:tcPr/>
                </a:tc>
                <a:extLst>
                  <a:ext uri="{0D108BD9-81ED-4DB2-BD59-A6C34878D82A}">
                    <a16:rowId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a16="http://schemas.microsoft.com/office/drawing/2014/main" val="10010"/>
                  </a:ext>
                </a:extLst>
              </a:tr>
            </a:tbl>
          </a:graphicData>
        </a:graphic>
      </p:graphicFrame>
      <p:sp>
        <p:nvSpPr>
          <p:cNvPr id="6" name="Rectangle 34"/>
          <p:cNvSpPr txBox="1">
            <a:spLocks noChangeArrowheads="1"/>
          </p:cNvSpPr>
          <p:nvPr/>
        </p:nvSpPr>
        <p:spPr bwMode="auto">
          <a:xfrm>
            <a:off x="445863" y="6318000"/>
            <a:ext cx="8432323" cy="54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o="urn:schemas-microsoft-com:office:office" xmlns:v="urn:schemas-microsoft-com:vml" xmlns:wp="http://schemas.openxmlformats.org/drawingml/2006/powerpointprocessingDrawing" xmlns:wne="http://schemas.microsoft.com/office/powerpoint/2006/powerpointml" xmlns:cdr="http://schemas.openxmlformats.org/drawingml/2006/chartDrawing" xmlns:dgm="http://schemas.openxmlformats.org/drawingml/2006/diagram" xmlns:c="http://schemas.openxmlformats.org/drawingml/2006/chart" xmlns:a14="http://schemas.microsoft.com/office/drawing/2010/main" xmlns:mc="http://schemas.openxmlformats.org/markup-compatibility/2006" xmlns:ma14="http://schemas.microsoft.com/office/mac/drawingml/2011/main" val="1"/>
            </a:ext>
          </a:extLst>
        </p:spPr>
        <p:txBody>
          <a:bodyPr vert="horz" wrap="square" lIns="82124" tIns="41061" rIns="82124" bIns="41061" numCol="1" anchor="t" anchorCtr="0" compatLnSpc="1">
            <a:prstTxWarp prst="textNoShape">
              <a:avLst/>
            </a:prstTxWarp>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eaLnBrk="1" hangingPunct="1">
              <a:spcBef>
                <a:spcPct val="30000"/>
              </a:spcBef>
              <a:buFont typeface="Wingdings" charset="0"/>
              <a:buNone/>
            </a:pPr>
            <a:r>
              <a:rPr lang="es-ES" sz="1600" kern="0" dirty="0"/>
              <a:t>La contraseña utilizada en las actividades de Packet Tracer en este capítulo es: </a:t>
            </a:r>
            <a:r>
              <a:rPr lang="es-ES" sz="1600" b="1" kern="0" dirty="0" smtClean="0"/>
              <a:t>PT_ccna5</a:t>
            </a:r>
            <a:endParaRPr lang="es-ES" sz="1600" b="1" kern="0" dirty="0"/>
          </a:p>
        </p:txBody>
      </p:sp>
    </p:spTree>
    <p:extLst>
      <p:ext uri="{BB962C8B-B14F-4D97-AF65-F5344CB8AC3E}">
        <p14:creationId xmlns:p14="http://schemas.microsoft.com/office/powerpoint/2010/main" val="1684664719"/>
      </p:ext>
    </p:extLst>
  </p:cSld>
  <p:clrMapOvr>
    <a:masterClrMapping/>
  </p:clrMapOvr>
  <p:transition>
    <p:wipe dir="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2"/>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124" tIns="41061" rIns="82124" bIns="41061" anchor="ctr"/>
          <a:lstStyle/>
          <a:p>
            <a:endParaRPr lang="en-US"/>
          </a:p>
        </p:txBody>
      </p:sp>
      <p:pic>
        <p:nvPicPr>
          <p:cNvPr id="121858" name="Picture 3" descr="CNA_largo-onwhite"/>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1508125" y="2741613"/>
            <a:ext cx="6097588"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7036819"/>
      </p:ext>
    </p:extLst>
  </p:cSld>
  <p:clrMapOvr>
    <a:masterClrMapping/>
  </p:clrMapOvr>
  <p:transition spd="med">
    <p:wipe dir="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9" descr="Cisco_WHT_Logo.gif"/>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3352800" y="2619375"/>
            <a:ext cx="2400300"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Rectangle 70"/>
          <p:cNvSpPr>
            <a:spLocks noChangeArrowheads="1"/>
          </p:cNvSpPr>
          <p:nvPr/>
        </p:nvSpPr>
        <p:spPr bwMode="auto">
          <a:xfrm>
            <a:off x="0" y="0"/>
            <a:ext cx="9144000" cy="685800"/>
          </a:xfrm>
          <a:prstGeom prst="rect">
            <a:avLst/>
          </a:prstGeom>
          <a:solidFill>
            <a:srgbClr val="FFFFFF"/>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lIns="82124" tIns="41061" rIns="82124" bIns="41061" anchor="ctr"/>
          <a:lstStyle/>
          <a:p>
            <a:pPr algn="ctr" eaLnBrk="0" hangingPunct="0">
              <a:lnSpc>
                <a:spcPct val="90000"/>
              </a:lnSpc>
            </a:pPr>
            <a:endParaRPr lang="en-US" b="0"/>
          </a:p>
        </p:txBody>
      </p:sp>
    </p:spTree>
    <p:extLst>
      <p:ext uri="{BB962C8B-B14F-4D97-AF65-F5344CB8AC3E}">
        <p14:creationId xmlns:p14="http://schemas.microsoft.com/office/powerpoint/2010/main" val="725382621"/>
      </p:ext>
    </p:extLst>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170" name="Rectangle 33"/>
          <p:cNvSpPr>
            <a:spLocks noGrp="1" noChangeArrowheads="1"/>
          </p:cNvSpPr>
          <p:nvPr>
            <p:ph type="title" idx="4294967295"/>
          </p:nvPr>
        </p:nvSpPr>
        <p:spPr>
          <a:xfrm>
            <a:off x="446400" y="349200"/>
            <a:ext cx="8145462" cy="838200"/>
          </a:xfrm>
        </p:spPr>
        <p:txBody>
          <a:bodyPr/>
          <a:lstStyle/>
          <a:p>
            <a:pPr eaLnBrk="1" hangingPunct="1"/>
            <a:r>
              <a:rPr lang="es-ES" dirty="0" smtClean="0"/>
              <a:t>Capítulo 2: Evaluación</a:t>
            </a:r>
          </a:p>
        </p:txBody>
      </p:sp>
      <p:sp>
        <p:nvSpPr>
          <p:cNvPr id="7171" name="Rectangle 34"/>
          <p:cNvSpPr>
            <a:spLocks noGrp="1" noChangeArrowheads="1"/>
          </p:cNvSpPr>
          <p:nvPr>
            <p:ph type="body" idx="4294967295"/>
          </p:nvPr>
        </p:nvSpPr>
        <p:spPr>
          <a:xfrm>
            <a:off x="646113" y="1285841"/>
            <a:ext cx="7940675" cy="3571875"/>
          </a:xfrm>
        </p:spPr>
        <p:txBody>
          <a:bodyPr/>
          <a:lstStyle/>
          <a:p>
            <a:pPr eaLnBrk="1" hangingPunct="1">
              <a:spcBef>
                <a:spcPct val="30000"/>
              </a:spcBef>
            </a:pPr>
            <a:r>
              <a:rPr lang="es-ES" sz="2000" dirty="0"/>
              <a:t>Los estudiantes deben completar el capítulo 2 "Evaluación" después de completar el capítulo 2.</a:t>
            </a:r>
          </a:p>
          <a:p>
            <a:pPr eaLnBrk="1" hangingPunct="1">
              <a:spcBef>
                <a:spcPct val="30000"/>
              </a:spcBef>
            </a:pPr>
            <a:r>
              <a:rPr lang="es-ES" sz="2000" dirty="0"/>
              <a:t>Los cuestionarios, las prácticas de laboratorio, los Packet Tracers y otras actividades se pueden utilizar para evaluar informalmente el progreso de los estudiantes.</a:t>
            </a:r>
          </a:p>
        </p:txBody>
      </p:sp>
    </p:spTree>
    <p:extLst>
      <p:ext uri="{BB962C8B-B14F-4D97-AF65-F5344CB8AC3E}">
        <p14:creationId xmlns:p14="http://schemas.microsoft.com/office/powerpoint/2010/main" val="3303044919"/>
      </p:ext>
    </p:extLst>
  </p:cSld>
  <p:clrMapOvr>
    <a:masterClrMapping/>
  </p:clrMapOvr>
  <p:transition>
    <p:wipe dir="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266" name="Rectangle 34"/>
          <p:cNvSpPr>
            <a:spLocks noGrp="1" noChangeArrowheads="1"/>
          </p:cNvSpPr>
          <p:nvPr>
            <p:ph type="body" idx="4294967295"/>
          </p:nvPr>
        </p:nvSpPr>
        <p:spPr>
          <a:xfrm>
            <a:off x="505510" y="1214404"/>
            <a:ext cx="8287616" cy="5186398"/>
          </a:xfrm>
        </p:spPr>
        <p:txBody>
          <a:bodyPr/>
          <a:lstStyle/>
          <a:p>
            <a:pPr marL="0" indent="0" eaLnBrk="1" hangingPunct="1">
              <a:lnSpc>
                <a:spcPct val="85000"/>
              </a:lnSpc>
              <a:spcBef>
                <a:spcPct val="30000"/>
              </a:spcBef>
              <a:buNone/>
            </a:pPr>
            <a:r>
              <a:rPr lang="es-ES" sz="2000" dirty="0"/>
              <a:t>Antes de enseñar el capítulo 2, el instructor debe:</a:t>
            </a:r>
          </a:p>
          <a:p>
            <a:pPr eaLnBrk="1" hangingPunct="1">
              <a:lnSpc>
                <a:spcPct val="85000"/>
              </a:lnSpc>
              <a:spcBef>
                <a:spcPct val="30000"/>
              </a:spcBef>
            </a:pPr>
            <a:r>
              <a:rPr lang="es-ES" sz="2000" dirty="0"/>
              <a:t>Completar el capítulo 2: "Evaluación."</a:t>
            </a:r>
          </a:p>
          <a:p>
            <a:pPr eaLnBrk="1" hangingPunct="1">
              <a:lnSpc>
                <a:spcPct val="85000"/>
              </a:lnSpc>
              <a:spcBef>
                <a:spcPct val="30000"/>
              </a:spcBef>
            </a:pPr>
            <a:r>
              <a:rPr lang="es-ES" sz="2000" dirty="0"/>
              <a:t>Los objetivos de este capítulo son:</a:t>
            </a:r>
          </a:p>
          <a:p>
            <a:pPr marL="742950" lvl="1" indent="-285750">
              <a:buFont typeface="Arial" panose="020B0604020202020204" pitchFamily="34" charset="0"/>
              <a:buChar char="•"/>
            </a:pPr>
            <a:r>
              <a:rPr lang="es-ES" sz="1600" dirty="0"/>
              <a:t>Explicar las ventajas y desventajas del routing estático.</a:t>
            </a:r>
          </a:p>
          <a:p>
            <a:pPr marL="742950" lvl="1" indent="-285750">
              <a:buFont typeface="Arial" panose="020B0604020202020204" pitchFamily="34" charset="0"/>
              <a:buChar char="•"/>
            </a:pPr>
            <a:r>
              <a:rPr lang="es-ES" sz="1600" dirty="0"/>
              <a:t>Explicar la finalidad de los diferentes tipos de rutas estáticas.</a:t>
            </a:r>
          </a:p>
          <a:p>
            <a:pPr marL="742950" lvl="1" indent="-285750">
              <a:buFont typeface="Arial" panose="020B0604020202020204" pitchFamily="34" charset="0"/>
              <a:buChar char="•"/>
            </a:pPr>
            <a:r>
              <a:rPr lang="es-ES" sz="1600" dirty="0"/>
              <a:t>Configurar rutas estáticas IPv4 e IPv6 especificando una dirección del siguiente salto.</a:t>
            </a:r>
          </a:p>
          <a:p>
            <a:pPr marL="742950" lvl="1" indent="-285750">
              <a:buFont typeface="Arial" panose="020B0604020202020204" pitchFamily="34" charset="0"/>
              <a:buChar char="•"/>
            </a:pPr>
            <a:r>
              <a:rPr lang="es-ES" sz="1600" dirty="0"/>
              <a:t>Configurar rutas IPv4 e IPv6 predeterminadas.</a:t>
            </a:r>
          </a:p>
          <a:p>
            <a:pPr marL="742950" lvl="1" indent="-285750">
              <a:buFont typeface="Arial" panose="020B0604020202020204" pitchFamily="34" charset="0"/>
              <a:buChar char="•"/>
            </a:pPr>
            <a:r>
              <a:rPr lang="es-ES" sz="1600" dirty="0"/>
              <a:t>Configurar una ruta estática flotante para proporcionar una conexión de respaldo.</a:t>
            </a:r>
          </a:p>
          <a:p>
            <a:pPr marL="742950" lvl="1" indent="-285750">
              <a:buFont typeface="Arial" panose="020B0604020202020204" pitchFamily="34" charset="0"/>
              <a:buChar char="•"/>
            </a:pPr>
            <a:r>
              <a:rPr lang="es-ES" sz="1600" dirty="0"/>
              <a:t>Configurar rutas de hosts estáticas IPv4 e IPv6 que dirijan el tráfico a un host específico.</a:t>
            </a:r>
          </a:p>
          <a:p>
            <a:pPr marL="742950" lvl="1" indent="-285750">
              <a:buFont typeface="Arial" panose="020B0604020202020204" pitchFamily="34" charset="0"/>
              <a:buChar char="•"/>
            </a:pPr>
            <a:r>
              <a:rPr lang="es-ES" sz="1600" dirty="0"/>
              <a:t>Explicar la forma en que un router procesa paquetes cuando se configura una ruta estática.</a:t>
            </a:r>
          </a:p>
          <a:p>
            <a:pPr marL="742950" lvl="1" indent="-285750">
              <a:buFont typeface="Arial" panose="020B0604020202020204" pitchFamily="34" charset="0"/>
              <a:buChar char="•"/>
            </a:pPr>
            <a:r>
              <a:rPr lang="es-ES" sz="1600" dirty="0"/>
              <a:t>Resolver problemas comunes de configuración de rutas estáticas y predeterminadas.</a:t>
            </a:r>
          </a:p>
          <a:p>
            <a:pPr eaLnBrk="1" hangingPunct="1">
              <a:lnSpc>
                <a:spcPct val="85000"/>
              </a:lnSpc>
              <a:spcBef>
                <a:spcPct val="30000"/>
              </a:spcBef>
            </a:pPr>
            <a:endParaRPr lang="es-ES" sz="2000" b="1" dirty="0">
              <a:solidFill>
                <a:srgbClr val="FF0000"/>
              </a:solidFill>
            </a:endParaRPr>
          </a:p>
          <a:p>
            <a:pPr eaLnBrk="1" hangingPunct="1">
              <a:lnSpc>
                <a:spcPct val="85000"/>
              </a:lnSpc>
              <a:spcBef>
                <a:spcPct val="30000"/>
              </a:spcBef>
            </a:pPr>
            <a:endParaRPr lang="es-ES" dirty="0"/>
          </a:p>
        </p:txBody>
      </p:sp>
      <p:sp>
        <p:nvSpPr>
          <p:cNvPr id="4" name="Rectangle 33"/>
          <p:cNvSpPr txBox="1">
            <a:spLocks noChangeArrowheads="1"/>
          </p:cNvSpPr>
          <p:nvPr/>
        </p:nvSpPr>
        <p:spPr bwMode="auto">
          <a:xfrm>
            <a:off x="446400" y="349200"/>
            <a:ext cx="8145462"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a:t>
            </a:r>
          </a:p>
        </p:txBody>
      </p:sp>
    </p:spTree>
    <p:extLst>
      <p:ext uri="{BB962C8B-B14F-4D97-AF65-F5344CB8AC3E}">
        <p14:creationId xmlns:p14="http://schemas.microsoft.com/office/powerpoint/2010/main" val="2804945289"/>
      </p:ext>
    </p:extLst>
  </p:cSld>
  <p:clrMapOvr>
    <a:masterClrMapping/>
  </p:clrMapOvr>
  <p:transition>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3"/>
          <p:cNvSpPr txBox="1">
            <a:spLocks noChangeArrowheads="1"/>
          </p:cNvSpPr>
          <p:nvPr/>
        </p:nvSpPr>
        <p:spPr bwMode="auto">
          <a:xfrm>
            <a:off x="446400" y="349200"/>
            <a:ext cx="8584057" cy="838200"/>
          </a:xfrm>
          <a:prstGeom prst="rect">
            <a:avLst/>
          </a:prstGeom>
          <a:noFill/>
          <a:ln w="9525" algn="ctr">
            <a:noFill/>
            <a:miter lim="800000"/>
            <a:headEnd/>
            <a:tailEnd/>
          </a:ln>
        </p:spPr>
        <p:txBody>
          <a:bodyPr lIns="82124" tIns="41061" rIns="82124" bIns="41061" anchor="b"/>
          <a:lstStyle/>
          <a:p>
            <a:pPr algn="l" defTabSz="814388">
              <a:lnSpc>
                <a:spcPct val="90000"/>
              </a:lnSpc>
              <a:defRPr/>
            </a:pPr>
            <a:r>
              <a:rPr lang="es-ES" sz="3200" b="1" kern="0" dirty="0">
                <a:solidFill>
                  <a:srgbClr val="708CA1"/>
                </a:solidFill>
                <a:latin typeface="+mj-lt"/>
              </a:rPr>
              <a:t>Capítulo 2: Prácticas recomendadas (cont.)</a:t>
            </a:r>
          </a:p>
        </p:txBody>
      </p:sp>
      <p:sp>
        <p:nvSpPr>
          <p:cNvPr id="9" name="Text Placeholder 6"/>
          <p:cNvSpPr txBox="1">
            <a:spLocks/>
          </p:cNvSpPr>
          <p:nvPr/>
        </p:nvSpPr>
        <p:spPr>
          <a:xfrm>
            <a:off x="242455" y="1274893"/>
            <a:ext cx="8577072" cy="5195180"/>
          </a:xfrm>
          <a:prstGeom prst="rect">
            <a:avLst/>
          </a:prstGeom>
        </p:spPr>
        <p:txBody>
          <a:bodyPr/>
          <a:lstStyle>
            <a:lvl1pPr marL="236538" indent="-236538" algn="l" defTabSz="814388" rtl="0" eaLnBrk="0" fontAlgn="base" hangingPunct="0">
              <a:lnSpc>
                <a:spcPct val="95000"/>
              </a:lnSpc>
              <a:spcBef>
                <a:spcPct val="50000"/>
              </a:spcBef>
              <a:spcAft>
                <a:spcPct val="0"/>
              </a:spcAft>
              <a:buClr>
                <a:srgbClr val="708CA1"/>
              </a:buClr>
              <a:buFont typeface="Wingdings" charset="0"/>
              <a:buChar char="§"/>
              <a:defRPr sz="2400">
                <a:solidFill>
                  <a:schemeClr val="tx1"/>
                </a:solidFill>
                <a:latin typeface="+mn-lt"/>
                <a:ea typeface="ＭＳ Ｐゴシック" charset="0"/>
                <a:cs typeface="ＭＳ Ｐゴシック" charset="0"/>
              </a:defRPr>
            </a:lvl1pPr>
            <a:lvl2pPr marL="57467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2pPr>
            <a:lvl3pPr marL="914400"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3pPr>
            <a:lvl4pPr marL="1254125" indent="117475"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4pPr>
            <a:lvl5pPr marL="1604963" indent="223838" algn="l" defTabSz="814388" rtl="0" eaLnBrk="0" fontAlgn="base" hangingPunct="0">
              <a:lnSpc>
                <a:spcPct val="95000"/>
              </a:lnSpc>
              <a:spcBef>
                <a:spcPct val="35000"/>
              </a:spcBef>
              <a:spcAft>
                <a:spcPct val="0"/>
              </a:spcAft>
              <a:buClr>
                <a:srgbClr val="708CA1"/>
              </a:buClr>
              <a:defRPr sz="2000">
                <a:solidFill>
                  <a:schemeClr val="tx1"/>
                </a:solidFill>
                <a:latin typeface="+mn-lt"/>
                <a:ea typeface="ＭＳ Ｐゴシック" charset="0"/>
              </a:defRPr>
            </a:lvl5pPr>
            <a:lvl6pPr marL="2062163" algn="l" defTabSz="814388" rtl="0" eaLnBrk="1" fontAlgn="base" hangingPunct="1">
              <a:lnSpc>
                <a:spcPct val="95000"/>
              </a:lnSpc>
              <a:spcBef>
                <a:spcPct val="35000"/>
              </a:spcBef>
              <a:spcAft>
                <a:spcPct val="0"/>
              </a:spcAft>
              <a:buClr>
                <a:srgbClr val="708CA1"/>
              </a:buClr>
              <a:defRPr sz="2000">
                <a:solidFill>
                  <a:schemeClr val="tx1"/>
                </a:solidFill>
                <a:latin typeface="+mn-lt"/>
              </a:defRPr>
            </a:lvl6pPr>
            <a:lvl7pPr marL="2519363" algn="l" defTabSz="814388" rtl="0" eaLnBrk="1" fontAlgn="base" hangingPunct="1">
              <a:lnSpc>
                <a:spcPct val="95000"/>
              </a:lnSpc>
              <a:spcBef>
                <a:spcPct val="35000"/>
              </a:spcBef>
              <a:spcAft>
                <a:spcPct val="0"/>
              </a:spcAft>
              <a:buClr>
                <a:srgbClr val="708CA1"/>
              </a:buClr>
              <a:defRPr sz="2000">
                <a:solidFill>
                  <a:schemeClr val="tx1"/>
                </a:solidFill>
                <a:latin typeface="+mn-lt"/>
              </a:defRPr>
            </a:lvl7pPr>
            <a:lvl8pPr marL="2976563" algn="l" defTabSz="814388" rtl="0" eaLnBrk="1" fontAlgn="base" hangingPunct="1">
              <a:lnSpc>
                <a:spcPct val="95000"/>
              </a:lnSpc>
              <a:spcBef>
                <a:spcPct val="35000"/>
              </a:spcBef>
              <a:spcAft>
                <a:spcPct val="0"/>
              </a:spcAft>
              <a:buClr>
                <a:srgbClr val="708CA1"/>
              </a:buClr>
              <a:defRPr sz="2000">
                <a:solidFill>
                  <a:schemeClr val="tx1"/>
                </a:solidFill>
                <a:latin typeface="+mn-lt"/>
              </a:defRPr>
            </a:lvl8pPr>
            <a:lvl9pPr marL="3433763" algn="l" defTabSz="814388" rtl="0" eaLnBrk="1" fontAlgn="base" hangingPunct="1">
              <a:lnSpc>
                <a:spcPct val="95000"/>
              </a:lnSpc>
              <a:spcBef>
                <a:spcPct val="35000"/>
              </a:spcBef>
              <a:spcAft>
                <a:spcPct val="0"/>
              </a:spcAft>
              <a:buClr>
                <a:srgbClr val="708CA1"/>
              </a:buClr>
              <a:defRPr sz="2000">
                <a:solidFill>
                  <a:schemeClr val="tx1"/>
                </a:solidFill>
                <a:latin typeface="+mn-lt"/>
              </a:defRPr>
            </a:lvl9pPr>
          </a:lstStyle>
          <a:p>
            <a:pPr marL="0" indent="0">
              <a:buNone/>
            </a:pPr>
            <a:r>
              <a:rPr lang="es-ES" sz="2000" dirty="0" smtClean="0"/>
              <a:t>Sección 2.1</a:t>
            </a:r>
          </a:p>
          <a:p>
            <a:r>
              <a:rPr lang="es-ES" sz="1800" dirty="0"/>
              <a:t>Los routers obtienen información sobre redes remotas de manera dinámica, mediante protocolos de routing, o de manera manual por medio de rutas estáticas. En muchos casos, los routers utilizan una combinación de protocolos de routing dinámico y rutas estáticas. Este capítulo trata sobre el routing estático.</a:t>
            </a:r>
          </a:p>
          <a:p>
            <a:r>
              <a:rPr lang="es-ES" sz="1800" dirty="0"/>
              <a:t>Las rutas estáticas no requieren la misma cantidad de procesamiento y sobrecarga que los protocolos de routing dinámico.</a:t>
            </a:r>
          </a:p>
          <a:p>
            <a:r>
              <a:rPr lang="es-ES" sz="1800" dirty="0"/>
              <a:t>Analice las ventajas y desventajas del routing estático.</a:t>
            </a:r>
          </a:p>
          <a:p>
            <a:r>
              <a:rPr lang="es-ES" sz="1800" dirty="0"/>
              <a:t>Señale dónde y cómo se usan las rutas estáticas.</a:t>
            </a:r>
          </a:p>
          <a:p>
            <a:pPr marL="742950" lvl="1" indent="-285750">
              <a:buFont typeface="Courier New" panose="02070309020205020404" pitchFamily="49" charset="0"/>
              <a:buChar char="o"/>
            </a:pPr>
            <a:r>
              <a:rPr lang="es-ES" sz="1400" dirty="0"/>
              <a:t>Tablas de routing de fácil mantenimiento en redes pequeñas en las que no se espera expansión.</a:t>
            </a:r>
          </a:p>
          <a:p>
            <a:pPr marL="742950" lvl="1" indent="-285750">
              <a:buFont typeface="Courier New" panose="02070309020205020404" pitchFamily="49" charset="0"/>
              <a:buChar char="o"/>
            </a:pPr>
            <a:r>
              <a:rPr lang="es-ES" sz="1400" dirty="0" smtClean="0"/>
              <a:t>Proporciona </a:t>
            </a:r>
            <a:r>
              <a:rPr lang="es-ES" sz="1400" dirty="0"/>
              <a:t>routing hacia las redes de conexión única y desde estas. </a:t>
            </a:r>
          </a:p>
          <a:p>
            <a:pPr marL="742950" lvl="1" indent="-285750">
              <a:buFont typeface="Courier New" panose="02070309020205020404" pitchFamily="49" charset="0"/>
              <a:buChar char="o"/>
            </a:pPr>
            <a:r>
              <a:rPr lang="es-ES" sz="1400" dirty="0"/>
              <a:t>Utiliza una única ruta predeterminada para representar una ruta hacia cualquier red que no tenga una coincidencia más específica con otra ruta en la tabla de routing. Las rutas predeterminadas se utilizan para enviar tráfico a cualquier destino que esté más allá del próximo router ascendente.</a:t>
            </a:r>
          </a:p>
          <a:p>
            <a:pPr marL="457200" lvl="1" indent="0"/>
            <a:r>
              <a:rPr lang="es-ES" sz="1400" dirty="0"/>
              <a:t>Enfatice las ventajas del routing estático. Es fácil que los estudiantes desvaloricen el routing estático y den prioridad al dinámico.</a:t>
            </a:r>
          </a:p>
          <a:p>
            <a:pPr lvl="0"/>
            <a:endParaRPr lang="es-ES" sz="1800" dirty="0"/>
          </a:p>
        </p:txBody>
      </p:sp>
    </p:spTree>
    <p:extLst>
      <p:ext uri="{BB962C8B-B14F-4D97-AF65-F5344CB8AC3E}">
        <p14:creationId xmlns:p14="http://schemas.microsoft.com/office/powerpoint/2010/main" val="3387716188"/>
      </p:ext>
    </p:extLst>
  </p:cSld>
  <p:clrMapOvr>
    <a:masterClrMapping/>
  </p:clrMapOvr>
  <p:transition>
    <p:wipe dir="r"/>
  </p:transition>
  <p:timing>
    <p:tnLst>
      <p:par>
        <p:cTn id="1" dur="indefinite" restart="never" nodeType="tmRoot"/>
      </p:par>
    </p:tnLst>
  </p:timing>
</p:sld>
</file>

<file path=ppt/theme/theme1.xml><?xml version="1.0" encoding="utf-8"?>
<a:theme xmlns:a="http://schemas.openxmlformats.org/drawingml/2006/main" name="PPT-TMPLT-WHT_C">
  <a:themeElements>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PPT-TMPLT-WHT_C">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PPT-TMPLT-WHT_C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NetAcad-4F_PPT-WHT_060408">
  <a:themeElements>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fontScheme name="Oct_2006_Cisco White Templa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82124" tIns="41061" rIns="82124" bIns="41061" numCol="1" anchor="ctr" anchorCtr="0" compatLnSpc="1">
        <a:prstTxWarp prst="textNoShape">
          <a:avLst/>
        </a:prstTxWarp>
        <a:spAutoFit/>
      </a:bodyPr>
      <a:lstStyle>
        <a:defPPr marL="0" marR="0" indent="0" algn="ctr" defTabSz="814388" rtl="0" eaLnBrk="0" fontAlgn="base" latinLnBrk="0" hangingPunct="0">
          <a:lnSpc>
            <a:spcPct val="9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Oct_2006_Cisco White Template 1">
        <a:dk1>
          <a:srgbClr val="000000"/>
        </a:dk1>
        <a:lt1>
          <a:srgbClr val="FFFFFF"/>
        </a:lt1>
        <a:dk2>
          <a:srgbClr val="0183B7"/>
        </a:dk2>
        <a:lt2>
          <a:srgbClr val="000000"/>
        </a:lt2>
        <a:accent1>
          <a:srgbClr val="0183B7"/>
        </a:accent1>
        <a:accent2>
          <a:srgbClr val="B21A1A"/>
        </a:accent2>
        <a:accent3>
          <a:srgbClr val="FFFFFF"/>
        </a:accent3>
        <a:accent4>
          <a:srgbClr val="000000"/>
        </a:accent4>
        <a:accent5>
          <a:srgbClr val="AAC1D8"/>
        </a:accent5>
        <a:accent6>
          <a:srgbClr val="A11616"/>
        </a:accent6>
        <a:hlink>
          <a:srgbClr val="83A2CF"/>
        </a:hlink>
        <a:folHlink>
          <a:srgbClr val="EFB525"/>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27929</TotalTime>
  <Pages>28</Pages>
  <Words>2687</Words>
  <Application>Microsoft Office PowerPoint</Application>
  <PresentationFormat>全屏显示(4:3)</PresentationFormat>
  <Paragraphs>516</Paragraphs>
  <Slides>61</Slides>
  <Notes>61</Notes>
  <HiddenSlides>16</HiddenSlides>
  <MMClips>0</MMClips>
  <ScaleCrop>false</ScaleCrop>
  <HeadingPairs>
    <vt:vector size="4" baseType="variant">
      <vt:variant>
        <vt:lpstr>主题</vt:lpstr>
      </vt:variant>
      <vt:variant>
        <vt:i4>2</vt:i4>
      </vt:variant>
      <vt:variant>
        <vt:lpstr>幻灯片标题</vt:lpstr>
      </vt:variant>
      <vt:variant>
        <vt:i4>61</vt:i4>
      </vt:variant>
    </vt:vector>
  </HeadingPairs>
  <TitlesOfParts>
    <vt:vector size="63" baseType="lpstr">
      <vt:lpstr>PPT-TMPLT-WHT_C</vt:lpstr>
      <vt:lpstr>NetAcad-4F_PPT-WHT_060408</vt:lpstr>
      <vt:lpstr>Materiales para el instructor Capítulo 2: Routing estático</vt:lpstr>
      <vt:lpstr>Materiales del instructor: Guía de planificación del capítulo 2</vt:lpstr>
      <vt:lpstr>PowerPoint 演示文稿</vt:lpstr>
      <vt:lpstr>Capítulo 2: Actividades</vt:lpstr>
      <vt:lpstr>Capítulo 2: Actividades</vt:lpstr>
      <vt:lpstr>Capítulo 2: Actividades</vt:lpstr>
      <vt:lpstr>Capítulo 2: Evaluación</vt:lpstr>
      <vt:lpstr>PowerPoint 演示文稿</vt:lpstr>
      <vt:lpstr>PowerPoint 演示文稿</vt:lpstr>
      <vt:lpstr>PowerPoint 演示文稿</vt:lpstr>
      <vt:lpstr>PowerPoint 演示文稿</vt:lpstr>
      <vt:lpstr>PowerPoint 演示文稿</vt:lpstr>
      <vt:lpstr>Capítulo 2: Ayuda adicional</vt:lpstr>
      <vt:lpstr>PowerPoint 演示文稿</vt:lpstr>
      <vt:lpstr>Capítulo 2: Routing estático</vt:lpstr>
      <vt:lpstr>Capítulo 2: Secciones y objetivos</vt:lpstr>
      <vt:lpstr>2.1 Implementación del routing estático</vt:lpstr>
      <vt:lpstr>Routing estático Llegar a redes remotas</vt:lpstr>
      <vt:lpstr>Routing estático ¿Por qué elegir el routing estático?</vt:lpstr>
      <vt:lpstr>Routing estático ¿Cuándo se deben usar rutas estáticas?</vt:lpstr>
      <vt:lpstr>Tipos de rutas estáticas Aplicaciones de las rutas estáticas</vt:lpstr>
      <vt:lpstr>Tipos de rutas estáticas Ruta estática estándar</vt:lpstr>
      <vt:lpstr>Tipos de rutas estáticas Ruta estática predeterminada</vt:lpstr>
      <vt:lpstr>Tipos de rutas estáticas Ruta estática resumida</vt:lpstr>
      <vt:lpstr>Tipos de rutas estáticas Ruta estática flotante</vt:lpstr>
      <vt:lpstr>6.2 Configurar rutas estáticas y predeterminadas</vt:lpstr>
      <vt:lpstr>Configurar rutas estáticas IPv4 Comando ip route</vt:lpstr>
      <vt:lpstr>Configurar rutas estáticas IPv4 Opciones de siguiente salto</vt:lpstr>
      <vt:lpstr>Configurar rutas estáticas IPv4 Configurar una ruta estática de siguiente salto</vt:lpstr>
      <vt:lpstr>Configurar rutas estáticas IPv4 Configurar una ruta estática conectada directamente</vt:lpstr>
      <vt:lpstr>Configurar rutas estáticas IPv4 Configurar una ruta estática totalmente especificada</vt:lpstr>
      <vt:lpstr>Configurar rutas estáticas IPv4 Verificar una ruta estática</vt:lpstr>
      <vt:lpstr>Configurar rutas estáticas IPv4 Ruta estática predeterminada</vt:lpstr>
      <vt:lpstr>Configurar rutas estáticas IPv4 Configurar una ruta estática predeterminada</vt:lpstr>
      <vt:lpstr>Configurar rutas estáticas IPv4 Verificar una ruta estática predeterminada</vt:lpstr>
      <vt:lpstr>Configurar rutas estáticas IPv6 El comando ipv6 route</vt:lpstr>
      <vt:lpstr>Configurar rutas estáticas IPv6 Opciones de siguiente salto</vt:lpstr>
      <vt:lpstr>Configurar rutas estáticas IPv6 Configurar una ruta IPv6 estática de siguiente salto</vt:lpstr>
      <vt:lpstr>Configurar rutas estáticas IPv6 Configurar una ruta IPv6 estática conectada directamente</vt:lpstr>
      <vt:lpstr>Configurar rutas estáticas IPv6 Configurar una ruta IPv6 estática totalmente especificada</vt:lpstr>
      <vt:lpstr>Configurar rutas estáticas IPv6 Verificar rutas IPv6 estáticas</vt:lpstr>
      <vt:lpstr>Configurar rutas predeterminadas IPv6 Ruta IPv6 estática predeterminada</vt:lpstr>
      <vt:lpstr>Configurar rutas predeterminadas IPv6 Configurar una ruta IPv6 estática predeterminada</vt:lpstr>
      <vt:lpstr>Configurar rutas predeterminadas IPv6 Verificar una ruta estática IPv6 predeterminada</vt:lpstr>
      <vt:lpstr>Configurar rutas predeterminadas IPv6 Rutas estáticas flotantes</vt:lpstr>
      <vt:lpstr>Configurar rutas predeterminadas IPv6 Configurar una ruta estática flotante IPv4</vt:lpstr>
      <vt:lpstr>Configurar rutas predeterminadas IPv6 Probar ruta estática flotante IPv4</vt:lpstr>
      <vt:lpstr>Configurar rutas de host estáticas Rutas de host instaladas automáticamente</vt:lpstr>
      <vt:lpstr>Configurar rutas de host estáticas Configurar rutas de host estáticas IPv4 e IPv6</vt:lpstr>
      <vt:lpstr>Configurar rutas de host estáticas Configurar rutas de host estáticas IPv4 e IPv6</vt:lpstr>
      <vt:lpstr>6.2 Resolución de problemas de rutas estáticas y predeterminadas</vt:lpstr>
      <vt:lpstr>Procesamiento de paquetes con rutas estáticas Rutas estáticas y reenvío de paquetes</vt:lpstr>
      <vt:lpstr>Solución de problemas en la configuración de rutas IPv4 estáticas y predeterminadas Solucionar el problema de una ruta faltante</vt:lpstr>
      <vt:lpstr>Procesamiento de paquetes con rutas estáticas Resolver un problema de conectividad</vt:lpstr>
      <vt:lpstr>2.4 Resumen del capítulo</vt:lpstr>
      <vt:lpstr>Resumen del capítulo Resumen</vt:lpstr>
      <vt:lpstr>Sección 2.1 Términos y comandos</vt:lpstr>
      <vt:lpstr>Sección 2.2 Términos y comandos</vt:lpstr>
      <vt:lpstr>Sección 2.3 Términos y comandos</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ITE PC v4.0 Chapter 1</dc:title>
  <dc:creator>Karen Alderson</dc:creator>
  <cp:lastModifiedBy>User</cp:lastModifiedBy>
  <cp:revision>1121</cp:revision>
  <cp:lastPrinted>1999-01-27T00:54:54Z</cp:lastPrinted>
  <dcterms:created xsi:type="dcterms:W3CDTF">2006-10-23T15:07:30Z</dcterms:created>
  <dcterms:modified xsi:type="dcterms:W3CDTF">2017-03-27T08:58:06Z</dcterms:modified>
</cp:coreProperties>
</file>